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8" r:id="rId4"/>
    <p:sldId id="259" r:id="rId5"/>
    <p:sldId id="257" r:id="rId6"/>
    <p:sldId id="260" r:id="rId7"/>
    <p:sldId id="269" r:id="rId8"/>
    <p:sldId id="271" r:id="rId9"/>
    <p:sldId id="270" r:id="rId10"/>
    <p:sldId id="261" r:id="rId11"/>
    <p:sldId id="262" r:id="rId12"/>
    <p:sldId id="272" r:id="rId13"/>
    <p:sldId id="273" r:id="rId14"/>
    <p:sldId id="274" r:id="rId15"/>
    <p:sldId id="275" r:id="rId16"/>
    <p:sldId id="263" r:id="rId17"/>
    <p:sldId id="266" r:id="rId1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D6D0"/>
    <a:srgbClr val="71F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29" autoAdjust="0"/>
  </p:normalViewPr>
  <p:slideViewPr>
    <p:cSldViewPr snapToGrid="0">
      <p:cViewPr varScale="1">
        <p:scale>
          <a:sx n="106" d="100"/>
          <a:sy n="106" d="100"/>
        </p:scale>
        <p:origin x="792"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96BA7-6C51-443F-AB48-3D578BAA24EA}"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C3A5D-2E06-42AD-B593-A5EDA2BB60BA}" type="slidenum">
              <a:rPr lang="en-US" smtClean="0"/>
              <a:t>‹#›</a:t>
            </a:fld>
            <a:endParaRPr lang="en-US"/>
          </a:p>
        </p:txBody>
      </p:sp>
    </p:spTree>
    <p:extLst>
      <p:ext uri="{BB962C8B-B14F-4D97-AF65-F5344CB8AC3E}">
        <p14:creationId xmlns:p14="http://schemas.microsoft.com/office/powerpoint/2010/main" val="35650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5.sv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extLst>
                    <a:ext uri="{96DAC541-7B7A-43D3-8B79-37D633B846F1}">
                      <asvg:svgBlip xmlns:asvg="http://schemas.microsoft.com/office/drawing/2016/SVG/main" r:embed="rId4"/>
                    </a:ext>
                  </a:extLst>
                </a:blip>
              </a:buBlip>
            </a:pPr>
            <a:r>
              <a:rPr lang="en-US" dirty="0" err="1"/>
              <a:t>kutseõppeasutused</a:t>
            </a:r>
            <a:r>
              <a:rPr lang="en-US" dirty="0"/>
              <a:t>, </a:t>
            </a:r>
            <a:r>
              <a:rPr lang="en-US" dirty="0" err="1"/>
              <a:t>kes</a:t>
            </a:r>
            <a:r>
              <a:rPr lang="en-US" dirty="0"/>
              <a:t> </a:t>
            </a:r>
            <a:r>
              <a:rPr lang="en-US" dirty="0" err="1"/>
              <a:t>õpetavad</a:t>
            </a:r>
            <a:r>
              <a:rPr lang="en-US" dirty="0"/>
              <a:t> </a:t>
            </a:r>
            <a:r>
              <a:rPr lang="en-US" dirty="0" err="1"/>
              <a:t>pilvetehnoloogiat</a:t>
            </a:r>
            <a:r>
              <a:rPr lang="en-US" dirty="0"/>
              <a:t>, </a:t>
            </a:r>
            <a:r>
              <a:rPr lang="en-US" dirty="0" err="1"/>
              <a:t>masinõpet</a:t>
            </a:r>
            <a:r>
              <a:rPr lang="en-US" dirty="0"/>
              <a:t>, </a:t>
            </a:r>
            <a:r>
              <a:rPr lang="en-US" dirty="0" err="1"/>
              <a:t>tehisintellekti</a:t>
            </a:r>
            <a:endParaRPr lang="en-US" dirty="0"/>
          </a:p>
          <a:p>
            <a:pPr>
              <a:buBlip>
                <a:blip r:embed="rId3">
                  <a:extLst>
                    <a:ext uri="{96DAC541-7B7A-43D3-8B79-37D633B846F1}">
                      <asvg:svgBlip xmlns:asvg="http://schemas.microsoft.com/office/drawing/2016/SVG/main" r:embed="rId4"/>
                    </a:ext>
                  </a:extLst>
                </a:blip>
              </a:buBlip>
            </a:pPr>
            <a:r>
              <a:rPr lang="en-US" dirty="0" err="1"/>
              <a:t>õpilased</a:t>
            </a:r>
            <a:r>
              <a:rPr lang="en-US" dirty="0"/>
              <a:t> ja </a:t>
            </a:r>
            <a:r>
              <a:rPr lang="en-US" dirty="0" err="1"/>
              <a:t>üliõpilased</a:t>
            </a:r>
            <a:r>
              <a:rPr lang="en-US" dirty="0"/>
              <a:t>, </a:t>
            </a:r>
            <a:r>
              <a:rPr lang="en-US" dirty="0" err="1"/>
              <a:t>kes</a:t>
            </a:r>
            <a:r>
              <a:rPr lang="en-US" dirty="0"/>
              <a:t> on </a:t>
            </a:r>
            <a:r>
              <a:rPr lang="en-US" dirty="0" err="1"/>
              <a:t>valmis</a:t>
            </a:r>
            <a:r>
              <a:rPr lang="en-US" dirty="0"/>
              <a:t> </a:t>
            </a:r>
            <a:r>
              <a:rPr lang="en-US" dirty="0" err="1"/>
              <a:t>õppima</a:t>
            </a:r>
            <a:r>
              <a:rPr lang="en-US" dirty="0"/>
              <a:t> </a:t>
            </a:r>
            <a:r>
              <a:rPr lang="en-US" dirty="0" err="1"/>
              <a:t>pilvetehnoloogiat</a:t>
            </a:r>
            <a:r>
              <a:rPr lang="en-US" dirty="0"/>
              <a:t> </a:t>
            </a:r>
            <a:r>
              <a:rPr lang="en-US" dirty="0" err="1"/>
              <a:t>koostöös</a:t>
            </a:r>
            <a:r>
              <a:rPr lang="en-US" dirty="0"/>
              <a:t> </a:t>
            </a:r>
            <a:r>
              <a:rPr lang="en-US" dirty="0" err="1"/>
              <a:t>ettevõtetega</a:t>
            </a:r>
            <a:endParaRPr lang="en-US" dirty="0"/>
          </a:p>
          <a:p>
            <a:pPr>
              <a:buBlip>
                <a:blip r:embed="rId3">
                  <a:extLst>
                    <a:ext uri="{96DAC541-7B7A-43D3-8B79-37D633B846F1}">
                      <asvg:svgBlip xmlns:asvg="http://schemas.microsoft.com/office/drawing/2016/SVG/main" r:embed="rId4"/>
                    </a:ext>
                  </a:extLst>
                </a:blip>
              </a:buBlip>
            </a:pPr>
            <a:r>
              <a:rPr lang="en-US" dirty="0"/>
              <a:t> </a:t>
            </a:r>
            <a:r>
              <a:rPr lang="en-US" dirty="0" err="1"/>
              <a:t>erinevate</a:t>
            </a:r>
            <a:r>
              <a:rPr lang="en-US" dirty="0"/>
              <a:t> </a:t>
            </a:r>
            <a:r>
              <a:rPr lang="en-US" dirty="0" err="1"/>
              <a:t>sektorite</a:t>
            </a:r>
            <a:r>
              <a:rPr lang="en-US" dirty="0"/>
              <a:t> </a:t>
            </a:r>
            <a:r>
              <a:rPr lang="en-US" dirty="0" err="1"/>
              <a:t>ettevõtted</a:t>
            </a:r>
            <a:r>
              <a:rPr lang="en-US" dirty="0"/>
              <a:t>, </a:t>
            </a:r>
            <a:r>
              <a:rPr lang="en-US" dirty="0" err="1"/>
              <a:t>kes</a:t>
            </a:r>
            <a:r>
              <a:rPr lang="en-US" dirty="0"/>
              <a:t> on </a:t>
            </a:r>
            <a:r>
              <a:rPr lang="en-US" dirty="0" err="1"/>
              <a:t>huvitatud</a:t>
            </a:r>
            <a:r>
              <a:rPr lang="en-US" dirty="0"/>
              <a:t> </a:t>
            </a:r>
            <a:r>
              <a:rPr lang="en-US" dirty="0" err="1"/>
              <a:t>haridusasutustega</a:t>
            </a:r>
            <a:r>
              <a:rPr lang="en-US" dirty="0"/>
              <a:t> </a:t>
            </a:r>
            <a:r>
              <a:rPr lang="en-US" dirty="0" err="1"/>
              <a:t>koostööst</a:t>
            </a:r>
            <a:endParaRPr lang="en-US" dirty="0"/>
          </a:p>
          <a:p>
            <a:pPr>
              <a:buBlip>
                <a:blip r:embed="rId3">
                  <a:extLst>
                    <a:ext uri="{96DAC541-7B7A-43D3-8B79-37D633B846F1}">
                      <asvg:svgBlip xmlns:asvg="http://schemas.microsoft.com/office/drawing/2016/SVG/main" r:embed="rId4"/>
                    </a:ext>
                  </a:extLst>
                </a:blip>
              </a:buBlip>
            </a:pPr>
            <a:r>
              <a:rPr lang="en-US" dirty="0" err="1"/>
              <a:t>Katusorganisatsioonid</a:t>
            </a:r>
            <a:r>
              <a:rPr lang="en-US" dirty="0"/>
              <a:t> ja </a:t>
            </a:r>
            <a:r>
              <a:rPr lang="en-US" dirty="0" err="1"/>
              <a:t>avalik</a:t>
            </a:r>
            <a:r>
              <a:rPr lang="en-US" dirty="0"/>
              <a:t> </a:t>
            </a:r>
            <a:r>
              <a:rPr lang="en-US" dirty="0" err="1"/>
              <a:t>sektor</a:t>
            </a:r>
            <a:r>
              <a:rPr lang="en-US" dirty="0"/>
              <a:t>, </a:t>
            </a:r>
            <a:r>
              <a:rPr lang="en-US" dirty="0" err="1"/>
              <a:t>kes</a:t>
            </a:r>
            <a:r>
              <a:rPr lang="en-US" dirty="0"/>
              <a:t> </a:t>
            </a:r>
            <a:r>
              <a:rPr lang="en-US" dirty="0" err="1"/>
              <a:t>edendavad</a:t>
            </a:r>
            <a:r>
              <a:rPr lang="en-US" dirty="0"/>
              <a:t> </a:t>
            </a:r>
            <a:r>
              <a:rPr lang="en-US" dirty="0" err="1"/>
              <a:t>koostööd</a:t>
            </a:r>
            <a:r>
              <a:rPr lang="en-US" dirty="0"/>
              <a:t> </a:t>
            </a:r>
            <a:r>
              <a:rPr lang="en-US" dirty="0" err="1"/>
              <a:t>ettevõtete</a:t>
            </a:r>
            <a:r>
              <a:rPr lang="en-US" dirty="0"/>
              <a:t> ja </a:t>
            </a:r>
            <a:r>
              <a:rPr lang="en-US" dirty="0" err="1"/>
              <a:t>haridusasutuste</a:t>
            </a:r>
            <a:r>
              <a:rPr lang="en-US" dirty="0"/>
              <a:t> </a:t>
            </a:r>
            <a:r>
              <a:rPr lang="en-US" dirty="0" err="1"/>
              <a:t>vahel</a:t>
            </a:r>
            <a:endParaRPr lang="en-US" dirty="0"/>
          </a:p>
          <a:p>
            <a:endParaRPr lang="en-US" dirty="0"/>
          </a:p>
        </p:txBody>
      </p:sp>
      <p:sp>
        <p:nvSpPr>
          <p:cNvPr id="4" name="Slide Number Placeholder 3"/>
          <p:cNvSpPr>
            <a:spLocks noGrp="1"/>
          </p:cNvSpPr>
          <p:nvPr>
            <p:ph type="sldNum" sz="quarter" idx="5"/>
          </p:nvPr>
        </p:nvSpPr>
        <p:spPr/>
        <p:txBody>
          <a:bodyPr/>
          <a:lstStyle/>
          <a:p>
            <a:fld id="{701C3A5D-2E06-42AD-B593-A5EDA2BB60BA}" type="slidenum">
              <a:rPr lang="en-US" smtClean="0"/>
              <a:t>3</a:t>
            </a:fld>
            <a:endParaRPr lang="en-US"/>
          </a:p>
        </p:txBody>
      </p:sp>
    </p:spTree>
    <p:extLst>
      <p:ext uri="{BB962C8B-B14F-4D97-AF65-F5344CB8AC3E}">
        <p14:creationId xmlns:p14="http://schemas.microsoft.com/office/powerpoint/2010/main" val="1060551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7" name="Retângulo 6"/>
          <p:cNvSpPr/>
          <p:nvPr userDrawn="1"/>
        </p:nvSpPr>
        <p:spPr>
          <a:xfrm flipH="1">
            <a:off x="0" y="0"/>
            <a:ext cx="12192000" cy="6858000"/>
          </a:xfrm>
          <a:prstGeom prst="rect">
            <a:avLst/>
          </a:prstGeom>
          <a:gradFill>
            <a:gsLst>
              <a:gs pos="0">
                <a:srgbClr val="71F79F"/>
              </a:gs>
              <a:gs pos="100000">
                <a:srgbClr val="3DD6D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a:xfrm>
            <a:off x="1524000" y="1122363"/>
            <a:ext cx="9144000" cy="2387600"/>
          </a:xfrm>
        </p:spPr>
        <p:txBody>
          <a:bodyPr anchor="b"/>
          <a:lstStyle>
            <a:lvl1pPr algn="l">
              <a:defRPr sz="6000">
                <a:solidFill>
                  <a:schemeClr val="bg1"/>
                </a:solidFill>
              </a:defRPr>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Faça clique para editar o estilo</a:t>
            </a:r>
          </a:p>
        </p:txBody>
      </p:sp>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6847" y="4650293"/>
            <a:ext cx="4507490" cy="4507490"/>
          </a:xfrm>
          <a:prstGeom prst="rect">
            <a:avLst/>
          </a:prstGeom>
        </p:spPr>
      </p:pic>
      <p:pic>
        <p:nvPicPr>
          <p:cNvPr id="13" name="Imagem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2834595">
            <a:off x="9374766" y="-1779464"/>
            <a:ext cx="4507490" cy="4507490"/>
          </a:xfrm>
          <a:prstGeom prst="rect">
            <a:avLst/>
          </a:prstGeom>
        </p:spPr>
      </p:pic>
      <p:pic>
        <p:nvPicPr>
          <p:cNvPr id="16" name="Imagem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78" y="5773795"/>
            <a:ext cx="2504722" cy="676274"/>
          </a:xfrm>
          <a:prstGeom prst="rect">
            <a:avLst/>
          </a:prstGeom>
        </p:spPr>
      </p:pic>
    </p:spTree>
    <p:extLst>
      <p:ext uri="{BB962C8B-B14F-4D97-AF65-F5344CB8AC3E}">
        <p14:creationId xmlns:p14="http://schemas.microsoft.com/office/powerpoint/2010/main" val="38905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l">
              <a:defRPr sz="6000">
                <a:solidFill>
                  <a:schemeClr val="bg1">
                    <a:lumMod val="50000"/>
                  </a:schemeClr>
                </a:solidFill>
              </a:defRPr>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Faça clique para editar o estilo</a:t>
            </a:r>
          </a:p>
        </p:txBody>
      </p:sp>
      <p:pic>
        <p:nvPicPr>
          <p:cNvPr id="5" name="Imagem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7297" r="19171"/>
          <a:stretch/>
        </p:blipFill>
        <p:spPr>
          <a:xfrm>
            <a:off x="8776972" y="-17929"/>
            <a:ext cx="3450887" cy="3103972"/>
          </a:xfrm>
          <a:prstGeom prst="rect">
            <a:avLst/>
          </a:prstGeom>
        </p:spPr>
      </p:pic>
      <p:pic>
        <p:nvPicPr>
          <p:cNvPr id="8" name="Image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4208" b="39851"/>
          <a:stretch/>
        </p:blipFill>
        <p:spPr>
          <a:xfrm>
            <a:off x="-35859" y="4484558"/>
            <a:ext cx="2586316" cy="2364477"/>
          </a:xfrm>
          <a:prstGeom prst="rect">
            <a:avLst/>
          </a:prstGeom>
        </p:spPr>
      </p:pic>
      <p:pic>
        <p:nvPicPr>
          <p:cNvPr id="9" name="Imagem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49078" y="5773795"/>
            <a:ext cx="2504722" cy="676275"/>
          </a:xfrm>
          <a:prstGeom prst="rect">
            <a:avLst/>
          </a:prstGeom>
        </p:spPr>
      </p:pic>
    </p:spTree>
    <p:extLst>
      <p:ext uri="{BB962C8B-B14F-4D97-AF65-F5344CB8AC3E}">
        <p14:creationId xmlns:p14="http://schemas.microsoft.com/office/powerpoint/2010/main" val="319103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11" name="Marcador de Posição de Conteúdo 3"/>
          <p:cNvSpPr>
            <a:spLocks noGrp="1"/>
          </p:cNvSpPr>
          <p:nvPr>
            <p:ph sz="half" idx="2"/>
          </p:nvPr>
        </p:nvSpPr>
        <p:spPr>
          <a:xfrm>
            <a:off x="6172200" y="2356971"/>
            <a:ext cx="5181600" cy="3070814"/>
          </a:xfrm>
        </p:spPr>
        <p:txBody>
          <a:bodyPr>
            <a:normAutofit/>
          </a:bodyPr>
          <a:lstStyle>
            <a:lvl1pPr>
              <a:defRPr sz="1600">
                <a:solidFill>
                  <a:schemeClr val="bg1">
                    <a:lumMod val="50000"/>
                  </a:schemeClr>
                </a:solidFill>
              </a:defRPr>
            </a:lvl1pPr>
            <a:lvl2pPr>
              <a:defRPr sz="16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12" name="Título 1"/>
          <p:cNvSpPr txBox="1">
            <a:spLocks/>
          </p:cNvSpPr>
          <p:nvPr userDrawn="1"/>
        </p:nvSpPr>
        <p:spPr>
          <a:xfrm>
            <a:off x="632012" y="365125"/>
            <a:ext cx="107217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71F79F"/>
                </a:solidFill>
                <a:latin typeface="+mj-lt"/>
                <a:ea typeface="+mj-ea"/>
                <a:cs typeface="+mj-cs"/>
              </a:defRPr>
            </a:lvl1pPr>
          </a:lstStyle>
          <a:p>
            <a:r>
              <a:rPr lang="pt-PT" dirty="0"/>
              <a:t>Clique para editar o estilo</a:t>
            </a:r>
          </a:p>
        </p:txBody>
      </p:sp>
      <p:sp>
        <p:nvSpPr>
          <p:cNvPr id="13" name="Marcador de Posição de Conteúdo 3"/>
          <p:cNvSpPr>
            <a:spLocks noGrp="1"/>
          </p:cNvSpPr>
          <p:nvPr>
            <p:ph sz="half" idx="10"/>
          </p:nvPr>
        </p:nvSpPr>
        <p:spPr>
          <a:xfrm>
            <a:off x="632012" y="2356971"/>
            <a:ext cx="5181600" cy="3070814"/>
          </a:xfrm>
        </p:spPr>
        <p:txBody>
          <a:bodyPr>
            <a:normAutofit/>
          </a:bodyPr>
          <a:lstStyle>
            <a:lvl1pPr>
              <a:defRPr sz="1600">
                <a:solidFill>
                  <a:schemeClr val="bg1">
                    <a:lumMod val="50000"/>
                  </a:schemeClr>
                </a:solidFill>
              </a:defRPr>
            </a:lvl1pPr>
            <a:lvl2pPr>
              <a:defRPr sz="1600">
                <a:solidFill>
                  <a:schemeClr val="bg1">
                    <a:lumMod val="50000"/>
                  </a:schemeClr>
                </a:solidFill>
              </a:defRPr>
            </a:lvl2pPr>
            <a:lvl3pPr>
              <a:defRPr sz="16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15" name="Título 1"/>
          <p:cNvSpPr>
            <a:spLocks noGrp="1"/>
          </p:cNvSpPr>
          <p:nvPr>
            <p:ph type="title"/>
          </p:nvPr>
        </p:nvSpPr>
        <p:spPr>
          <a:xfrm>
            <a:off x="632012" y="1758156"/>
            <a:ext cx="5181600" cy="531346"/>
          </a:xfrm>
        </p:spPr>
        <p:txBody>
          <a:bodyPr>
            <a:normAutofit/>
          </a:bodyPr>
          <a:lstStyle>
            <a:lvl1pPr>
              <a:defRPr sz="2000" b="1">
                <a:solidFill>
                  <a:srgbClr val="3DD6D0"/>
                </a:solidFill>
              </a:defRPr>
            </a:lvl1pPr>
          </a:lstStyle>
          <a:p>
            <a:r>
              <a:rPr lang="pt-PT" dirty="0"/>
              <a:t>Clique para editar o estilo</a:t>
            </a:r>
          </a:p>
        </p:txBody>
      </p:sp>
      <p:pic>
        <p:nvPicPr>
          <p:cNvPr id="17" name="Imagem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078" y="5773795"/>
            <a:ext cx="2504722" cy="676275"/>
          </a:xfrm>
          <a:prstGeom prst="rect">
            <a:avLst/>
          </a:prstGeom>
        </p:spPr>
      </p:pic>
    </p:spTree>
    <p:extLst>
      <p:ext uri="{BB962C8B-B14F-4D97-AF65-F5344CB8AC3E}">
        <p14:creationId xmlns:p14="http://schemas.microsoft.com/office/powerpoint/2010/main" val="234369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1D33030B-A54D-469C-B940-C9DF21F91C21}" type="datetimeFigureOut">
              <a:rPr lang="pt-PT" smtClean="0"/>
              <a:t>02/09/2020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7C9E7297-F906-4C15-B1D0-3A7CA4AB78FB}" type="slidenum">
              <a:rPr lang="pt-PT" smtClean="0"/>
              <a:t>‹#›</a:t>
            </a:fld>
            <a:endParaRPr lang="pt-PT"/>
          </a:p>
        </p:txBody>
      </p:sp>
    </p:spTree>
    <p:extLst>
      <p:ext uri="{BB962C8B-B14F-4D97-AF65-F5344CB8AC3E}">
        <p14:creationId xmlns:p14="http://schemas.microsoft.com/office/powerpoint/2010/main" val="79911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D33030B-A54D-469C-B940-C9DF21F91C21}" type="datetimeFigureOut">
              <a:rPr lang="pt-PT" smtClean="0"/>
              <a:t>02/09/2020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7C9E7297-F906-4C15-B1D0-3A7CA4AB78FB}" type="slidenum">
              <a:rPr lang="pt-PT" smtClean="0"/>
              <a:t>‹#›</a:t>
            </a:fld>
            <a:endParaRPr lang="pt-PT"/>
          </a:p>
        </p:txBody>
      </p:sp>
    </p:spTree>
    <p:extLst>
      <p:ext uri="{BB962C8B-B14F-4D97-AF65-F5344CB8AC3E}">
        <p14:creationId xmlns:p14="http://schemas.microsoft.com/office/powerpoint/2010/main" val="251800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1D33030B-A54D-469C-B940-C9DF21F91C21}" type="datetimeFigureOut">
              <a:rPr lang="pt-PT" smtClean="0"/>
              <a:t>02/09/2020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C9E7297-F906-4C15-B1D0-3A7CA4AB78FB}" type="slidenum">
              <a:rPr lang="pt-PT" smtClean="0"/>
              <a:t>‹#›</a:t>
            </a:fld>
            <a:endParaRPr lang="pt-PT"/>
          </a:p>
        </p:txBody>
      </p:sp>
    </p:spTree>
    <p:extLst>
      <p:ext uri="{BB962C8B-B14F-4D97-AF65-F5344CB8AC3E}">
        <p14:creationId xmlns:p14="http://schemas.microsoft.com/office/powerpoint/2010/main" val="313862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1D33030B-A54D-469C-B940-C9DF21F91C21}" type="datetimeFigureOut">
              <a:rPr lang="pt-PT" smtClean="0"/>
              <a:t>02/09/2020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C9E7297-F906-4C15-B1D0-3A7CA4AB78FB}" type="slidenum">
              <a:rPr lang="pt-PT" smtClean="0"/>
              <a:t>‹#›</a:t>
            </a:fld>
            <a:endParaRPr lang="pt-PT"/>
          </a:p>
        </p:txBody>
      </p:sp>
    </p:spTree>
    <p:extLst>
      <p:ext uri="{BB962C8B-B14F-4D97-AF65-F5344CB8AC3E}">
        <p14:creationId xmlns:p14="http://schemas.microsoft.com/office/powerpoint/2010/main" val="3716495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D33030B-A54D-469C-B940-C9DF21F91C21}" type="datetimeFigureOut">
              <a:rPr lang="pt-PT" smtClean="0"/>
              <a:t>02/09/2020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C9E7297-F906-4C15-B1D0-3A7CA4AB78FB}" type="slidenum">
              <a:rPr lang="pt-PT" smtClean="0"/>
              <a:t>‹#›</a:t>
            </a:fld>
            <a:endParaRPr lang="pt-PT"/>
          </a:p>
        </p:txBody>
      </p:sp>
    </p:spTree>
    <p:extLst>
      <p:ext uri="{BB962C8B-B14F-4D97-AF65-F5344CB8AC3E}">
        <p14:creationId xmlns:p14="http://schemas.microsoft.com/office/powerpoint/2010/main" val="99639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D33030B-A54D-469C-B940-C9DF21F91C21}" type="datetimeFigureOut">
              <a:rPr lang="pt-PT" smtClean="0"/>
              <a:t>02/09/2020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C9E7297-F906-4C15-B1D0-3A7CA4AB78FB}" type="slidenum">
              <a:rPr lang="pt-PT" smtClean="0"/>
              <a:t>‹#›</a:t>
            </a:fld>
            <a:endParaRPr lang="pt-PT"/>
          </a:p>
        </p:txBody>
      </p:sp>
    </p:spTree>
    <p:extLst>
      <p:ext uri="{BB962C8B-B14F-4D97-AF65-F5344CB8AC3E}">
        <p14:creationId xmlns:p14="http://schemas.microsoft.com/office/powerpoint/2010/main" val="89291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solidFill>
                  <a:srgbClr val="3DD6D0"/>
                </a:solidFill>
              </a:defRPr>
            </a:lvl1pPr>
          </a:lstStyle>
          <a:p>
            <a:r>
              <a:rPr lang="pt-PT"/>
              <a:t>Clique para editar o estilo</a:t>
            </a:r>
          </a:p>
        </p:txBody>
      </p:sp>
      <p:sp>
        <p:nvSpPr>
          <p:cNvPr id="3" name="Marcador de Posição de Conteúdo 2"/>
          <p:cNvSpPr>
            <a:spLocks noGrp="1"/>
          </p:cNvSpPr>
          <p:nvPr>
            <p:ph idx="1"/>
          </p:nvPr>
        </p:nvSpPr>
        <p:spPr>
          <a:xfrm>
            <a:off x="838200" y="1825625"/>
            <a:ext cx="10515600" cy="3595461"/>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pic>
        <p:nvPicPr>
          <p:cNvPr id="9" name="Image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078" y="5773795"/>
            <a:ext cx="2504722" cy="676275"/>
          </a:xfrm>
          <a:prstGeom prst="rect">
            <a:avLst/>
          </a:prstGeom>
        </p:spPr>
      </p:pic>
    </p:spTree>
    <p:extLst>
      <p:ext uri="{BB962C8B-B14F-4D97-AF65-F5344CB8AC3E}">
        <p14:creationId xmlns:p14="http://schemas.microsoft.com/office/powerpoint/2010/main" val="176629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o de título">
    <p:spTree>
      <p:nvGrpSpPr>
        <p:cNvPr id="1" name=""/>
        <p:cNvGrpSpPr/>
        <p:nvPr/>
      </p:nvGrpSpPr>
      <p:grpSpPr>
        <a:xfrm>
          <a:off x="0" y="0"/>
          <a:ext cx="0" cy="0"/>
          <a:chOff x="0" y="0"/>
          <a:chExt cx="0" cy="0"/>
        </a:xfrm>
      </p:grpSpPr>
      <p:pic>
        <p:nvPicPr>
          <p:cNvPr id="9" name="Imagem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148" t="19348" b="25722"/>
          <a:stretch/>
        </p:blipFill>
        <p:spPr>
          <a:xfrm>
            <a:off x="-26895" y="-215153"/>
            <a:ext cx="12218895" cy="7126941"/>
          </a:xfrm>
          <a:prstGeom prst="rect">
            <a:avLst/>
          </a:prstGeom>
        </p:spPr>
      </p:pic>
      <p:sp>
        <p:nvSpPr>
          <p:cNvPr id="10" name="Retângulo 9"/>
          <p:cNvSpPr/>
          <p:nvPr userDrawn="1"/>
        </p:nvSpPr>
        <p:spPr>
          <a:xfrm flipH="1">
            <a:off x="-13448" y="-201319"/>
            <a:ext cx="12192000" cy="7126941"/>
          </a:xfrm>
          <a:prstGeom prst="rect">
            <a:avLst/>
          </a:prstGeom>
          <a:gradFill>
            <a:gsLst>
              <a:gs pos="0">
                <a:schemeClr val="tx1">
                  <a:alpha val="70000"/>
                </a:schemeClr>
              </a:gs>
              <a:gs pos="51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a:xfrm>
            <a:off x="1524000" y="1122363"/>
            <a:ext cx="9144000" cy="2387600"/>
          </a:xfrm>
        </p:spPr>
        <p:txBody>
          <a:bodyPr anchor="b"/>
          <a:lstStyle>
            <a:lvl1pPr algn="l">
              <a:defRPr sz="6000">
                <a:solidFill>
                  <a:schemeClr val="bg1"/>
                </a:solidFill>
              </a:defRPr>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Faça clique para editar o estilo</a:t>
            </a:r>
          </a:p>
        </p:txBody>
      </p:sp>
      <p:pic>
        <p:nvPicPr>
          <p:cNvPr id="14" name="Imagem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78" y="5773795"/>
            <a:ext cx="2504722" cy="676274"/>
          </a:xfrm>
          <a:prstGeom prst="rect">
            <a:avLst/>
          </a:prstGeom>
        </p:spPr>
      </p:pic>
    </p:spTree>
    <p:extLst>
      <p:ext uri="{BB962C8B-B14F-4D97-AF65-F5344CB8AC3E}">
        <p14:creationId xmlns:p14="http://schemas.microsoft.com/office/powerpoint/2010/main" val="24776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32012" y="365125"/>
            <a:ext cx="5181600" cy="1325563"/>
          </a:xfrm>
        </p:spPr>
        <p:txBody>
          <a:bodyPr/>
          <a:lstStyle>
            <a:lvl1pPr>
              <a:defRPr b="1">
                <a:solidFill>
                  <a:srgbClr val="71F79F"/>
                </a:solidFill>
              </a:defRPr>
            </a:lvl1pPr>
          </a:lstStyle>
          <a:p>
            <a:r>
              <a:rPr lang="pt-PT" dirty="0"/>
              <a:t>Clique para editar o estilo</a:t>
            </a:r>
          </a:p>
        </p:txBody>
      </p:sp>
      <p:sp>
        <p:nvSpPr>
          <p:cNvPr id="4" name="Marcador de Posição de Conteúdo 3"/>
          <p:cNvSpPr>
            <a:spLocks noGrp="1"/>
          </p:cNvSpPr>
          <p:nvPr>
            <p:ph sz="half" idx="2"/>
          </p:nvPr>
        </p:nvSpPr>
        <p:spPr>
          <a:xfrm>
            <a:off x="632012" y="1825625"/>
            <a:ext cx="5181600" cy="360216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pic>
        <p:nvPicPr>
          <p:cNvPr id="9" name="Imagem 8"/>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30461" y="120704"/>
            <a:ext cx="5897398" cy="6616592"/>
          </a:xfrm>
          <a:prstGeom prst="rect">
            <a:avLst/>
          </a:prstGeom>
        </p:spPr>
      </p:pic>
      <p:pic>
        <p:nvPicPr>
          <p:cNvPr id="11" name="Imagem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78" y="5773795"/>
            <a:ext cx="2504722" cy="676274"/>
          </a:xfrm>
          <a:prstGeom prst="rect">
            <a:avLst/>
          </a:prstGeom>
        </p:spPr>
      </p:pic>
    </p:spTree>
    <p:extLst>
      <p:ext uri="{BB962C8B-B14F-4D97-AF65-F5344CB8AC3E}">
        <p14:creationId xmlns:p14="http://schemas.microsoft.com/office/powerpoint/2010/main" val="246368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72200" y="365125"/>
            <a:ext cx="5181600" cy="1325563"/>
          </a:xfrm>
        </p:spPr>
        <p:txBody>
          <a:bodyPr/>
          <a:lstStyle>
            <a:lvl1pPr>
              <a:defRPr b="1">
                <a:solidFill>
                  <a:srgbClr val="3DD6D0"/>
                </a:solidFill>
              </a:defRPr>
            </a:lvl1pPr>
          </a:lstStyle>
          <a:p>
            <a:r>
              <a:rPr lang="pt-PT"/>
              <a:t>Clique para editar o estilo</a:t>
            </a:r>
          </a:p>
        </p:txBody>
      </p:sp>
      <p:sp>
        <p:nvSpPr>
          <p:cNvPr id="4" name="Marcador de Posição de Conteúdo 3"/>
          <p:cNvSpPr>
            <a:spLocks noGrp="1"/>
          </p:cNvSpPr>
          <p:nvPr>
            <p:ph sz="half" idx="2"/>
          </p:nvPr>
        </p:nvSpPr>
        <p:spPr>
          <a:xfrm>
            <a:off x="6172200" y="1825625"/>
            <a:ext cx="5181600" cy="360216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pic>
        <p:nvPicPr>
          <p:cNvPr id="9" name="Imagem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1" r="19615"/>
          <a:stretch/>
        </p:blipFill>
        <p:spPr>
          <a:xfrm>
            <a:off x="1" y="0"/>
            <a:ext cx="5861538" cy="6875187"/>
          </a:xfrm>
          <a:prstGeom prst="rect">
            <a:avLst/>
          </a:prstGeom>
        </p:spPr>
      </p:pic>
      <p:pic>
        <p:nvPicPr>
          <p:cNvPr id="6" name="Image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78" y="5773795"/>
            <a:ext cx="2504722" cy="676275"/>
          </a:xfrm>
          <a:prstGeom prst="rect">
            <a:avLst/>
          </a:prstGeom>
        </p:spPr>
      </p:pic>
    </p:spTree>
    <p:extLst>
      <p:ext uri="{BB962C8B-B14F-4D97-AF65-F5344CB8AC3E}">
        <p14:creationId xmlns:p14="http://schemas.microsoft.com/office/powerpoint/2010/main" val="163809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Diapositivo de título">
    <p:spTree>
      <p:nvGrpSpPr>
        <p:cNvPr id="1" name=""/>
        <p:cNvGrpSpPr/>
        <p:nvPr/>
      </p:nvGrpSpPr>
      <p:grpSpPr>
        <a:xfrm>
          <a:off x="0" y="0"/>
          <a:ext cx="0" cy="0"/>
          <a:chOff x="0" y="0"/>
          <a:chExt cx="0" cy="0"/>
        </a:xfrm>
      </p:grpSpPr>
      <p:pic>
        <p:nvPicPr>
          <p:cNvPr id="4" name="Imagem 3"/>
          <p:cNvPicPr>
            <a:picLocks noChangeAspect="1"/>
          </p:cNvPicPr>
          <p:nvPr userDrawn="1"/>
        </p:nvPicPr>
        <p:blipFill rotWithShape="1">
          <a:blip r:embed="rId2">
            <a:extLst>
              <a:ext uri="{28A0092B-C50C-407E-A947-70E740481C1C}">
                <a14:useLocalDpi xmlns:a14="http://schemas.microsoft.com/office/drawing/2010/main" val="0"/>
              </a:ext>
            </a:extLst>
          </a:blip>
          <a:srcRect l="21896" t="8347" r="2336" b="31496"/>
          <a:stretch/>
        </p:blipFill>
        <p:spPr>
          <a:xfrm>
            <a:off x="-17930" y="0"/>
            <a:ext cx="12209929" cy="6849035"/>
          </a:xfrm>
          <a:prstGeom prst="rect">
            <a:avLst/>
          </a:prstGeom>
        </p:spPr>
      </p:pic>
      <p:sp>
        <p:nvSpPr>
          <p:cNvPr id="2" name="Título 1"/>
          <p:cNvSpPr>
            <a:spLocks noGrp="1"/>
          </p:cNvSpPr>
          <p:nvPr>
            <p:ph type="ctrTitle"/>
          </p:nvPr>
        </p:nvSpPr>
        <p:spPr>
          <a:xfrm>
            <a:off x="1524000" y="1122363"/>
            <a:ext cx="9144000" cy="2387600"/>
          </a:xfrm>
        </p:spPr>
        <p:txBody>
          <a:bodyPr anchor="b"/>
          <a:lstStyle>
            <a:lvl1pPr algn="l">
              <a:defRPr sz="6000">
                <a:solidFill>
                  <a:schemeClr val="bg1">
                    <a:lumMod val="50000"/>
                  </a:schemeClr>
                </a:solidFill>
              </a:defRPr>
            </a:lvl1pPr>
          </a:lstStyle>
          <a:p>
            <a:r>
              <a:rPr lang="pt-PT" dirty="0"/>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Faça clique para editar o estilo</a:t>
            </a:r>
          </a:p>
        </p:txBody>
      </p:sp>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78" y="5773795"/>
            <a:ext cx="2504722" cy="676274"/>
          </a:xfrm>
          <a:prstGeom prst="rect">
            <a:avLst/>
          </a:prstGeom>
        </p:spPr>
      </p:pic>
    </p:spTree>
    <p:extLst>
      <p:ext uri="{BB962C8B-B14F-4D97-AF65-F5344CB8AC3E}">
        <p14:creationId xmlns:p14="http://schemas.microsoft.com/office/powerpoint/2010/main" val="336187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32012" y="365125"/>
            <a:ext cx="5181600" cy="1325563"/>
          </a:xfrm>
        </p:spPr>
        <p:txBody>
          <a:bodyPr/>
          <a:lstStyle>
            <a:lvl1pPr>
              <a:defRPr b="1">
                <a:solidFill>
                  <a:srgbClr val="71F79F"/>
                </a:solidFill>
              </a:defRPr>
            </a:lvl1pPr>
          </a:lstStyle>
          <a:p>
            <a:r>
              <a:rPr lang="pt-PT"/>
              <a:t>Clique para editar o estilo</a:t>
            </a:r>
          </a:p>
        </p:txBody>
      </p:sp>
      <p:sp>
        <p:nvSpPr>
          <p:cNvPr id="4" name="Marcador de Posição de Conteúdo 3"/>
          <p:cNvSpPr>
            <a:spLocks noGrp="1"/>
          </p:cNvSpPr>
          <p:nvPr>
            <p:ph sz="half" idx="2"/>
          </p:nvPr>
        </p:nvSpPr>
        <p:spPr>
          <a:xfrm>
            <a:off x="632012" y="1825625"/>
            <a:ext cx="5181600" cy="360216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pic>
        <p:nvPicPr>
          <p:cNvPr id="9" name="Imagem 8"/>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9" r="42940"/>
          <a:stretch/>
        </p:blipFill>
        <p:spPr>
          <a:xfrm>
            <a:off x="6330461" y="0"/>
            <a:ext cx="5897398" cy="6858000"/>
          </a:xfrm>
          <a:prstGeom prst="rect">
            <a:avLst/>
          </a:prstGeom>
        </p:spPr>
      </p:pic>
      <p:pic>
        <p:nvPicPr>
          <p:cNvPr id="7" name="Imagem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78" y="5773795"/>
            <a:ext cx="2504722" cy="676274"/>
          </a:xfrm>
          <a:prstGeom prst="rect">
            <a:avLst/>
          </a:prstGeom>
        </p:spPr>
      </p:pic>
    </p:spTree>
    <p:extLst>
      <p:ext uri="{BB962C8B-B14F-4D97-AF65-F5344CB8AC3E}">
        <p14:creationId xmlns:p14="http://schemas.microsoft.com/office/powerpoint/2010/main" val="320509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6172200" y="365125"/>
            <a:ext cx="5181600" cy="1325563"/>
          </a:xfrm>
        </p:spPr>
        <p:txBody>
          <a:bodyPr/>
          <a:lstStyle>
            <a:lvl1pPr>
              <a:defRPr b="1">
                <a:solidFill>
                  <a:srgbClr val="3DD6D0"/>
                </a:solidFill>
              </a:defRPr>
            </a:lvl1pPr>
          </a:lstStyle>
          <a:p>
            <a:r>
              <a:rPr lang="pt-PT" dirty="0"/>
              <a:t>Clique para editar o estilo</a:t>
            </a:r>
          </a:p>
        </p:txBody>
      </p:sp>
      <p:sp>
        <p:nvSpPr>
          <p:cNvPr id="4" name="Marcador de Posição de Conteúdo 3"/>
          <p:cNvSpPr>
            <a:spLocks noGrp="1"/>
          </p:cNvSpPr>
          <p:nvPr>
            <p:ph sz="half" idx="2"/>
          </p:nvPr>
        </p:nvSpPr>
        <p:spPr>
          <a:xfrm>
            <a:off x="6172200" y="1825625"/>
            <a:ext cx="5181600" cy="360216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pic>
        <p:nvPicPr>
          <p:cNvPr id="9" name="Imagem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4783" r="28062"/>
          <a:stretch/>
        </p:blipFill>
        <p:spPr>
          <a:xfrm>
            <a:off x="-17929" y="0"/>
            <a:ext cx="5879468" cy="6858000"/>
          </a:xfrm>
          <a:prstGeom prst="rect">
            <a:avLst/>
          </a:prstGeom>
        </p:spPr>
      </p:pic>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78" y="5773795"/>
            <a:ext cx="2504722" cy="676275"/>
          </a:xfrm>
          <a:prstGeom prst="rect">
            <a:avLst/>
          </a:prstGeom>
        </p:spPr>
      </p:pic>
    </p:spTree>
    <p:extLst>
      <p:ext uri="{BB962C8B-B14F-4D97-AF65-F5344CB8AC3E}">
        <p14:creationId xmlns:p14="http://schemas.microsoft.com/office/powerpoint/2010/main" val="168940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Diapositivo de título">
    <p:spTree>
      <p:nvGrpSpPr>
        <p:cNvPr id="1" name=""/>
        <p:cNvGrpSpPr/>
        <p:nvPr/>
      </p:nvGrpSpPr>
      <p:grpSpPr>
        <a:xfrm>
          <a:off x="0" y="0"/>
          <a:ext cx="0" cy="0"/>
          <a:chOff x="0" y="0"/>
          <a:chExt cx="0" cy="0"/>
        </a:xfrm>
      </p:grpSpPr>
      <p:pic>
        <p:nvPicPr>
          <p:cNvPr id="4" name="Imagem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16"/>
          <a:stretch/>
        </p:blipFill>
        <p:spPr>
          <a:xfrm>
            <a:off x="-42582" y="0"/>
            <a:ext cx="12221134" cy="6866965"/>
          </a:xfrm>
          <a:prstGeom prst="rect">
            <a:avLst/>
          </a:prstGeom>
        </p:spPr>
      </p:pic>
      <p:sp>
        <p:nvSpPr>
          <p:cNvPr id="10" name="Retângulo 9"/>
          <p:cNvSpPr/>
          <p:nvPr userDrawn="1"/>
        </p:nvSpPr>
        <p:spPr>
          <a:xfrm flipH="1">
            <a:off x="-13448" y="0"/>
            <a:ext cx="12192000" cy="6866965"/>
          </a:xfrm>
          <a:prstGeom prst="rect">
            <a:avLst/>
          </a:prstGeom>
          <a:gradFill>
            <a:gsLst>
              <a:gs pos="0">
                <a:schemeClr val="tx1">
                  <a:alpha val="70000"/>
                </a:schemeClr>
              </a:gs>
              <a:gs pos="8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a:xfrm>
            <a:off x="1524000" y="1122363"/>
            <a:ext cx="9144000" cy="2387600"/>
          </a:xfrm>
        </p:spPr>
        <p:txBody>
          <a:bodyPr anchor="b"/>
          <a:lstStyle>
            <a:lvl1pPr algn="l">
              <a:defRPr sz="6000">
                <a:solidFill>
                  <a:schemeClr val="bg1"/>
                </a:solidFill>
              </a:defRPr>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Faça clique para editar o estilo</a:t>
            </a:r>
          </a:p>
        </p:txBody>
      </p:sp>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78" y="5773795"/>
            <a:ext cx="2504722" cy="676274"/>
          </a:xfrm>
          <a:prstGeom prst="rect">
            <a:avLst/>
          </a:prstGeom>
        </p:spPr>
      </p:pic>
    </p:spTree>
    <p:extLst>
      <p:ext uri="{BB962C8B-B14F-4D97-AF65-F5344CB8AC3E}">
        <p14:creationId xmlns:p14="http://schemas.microsoft.com/office/powerpoint/2010/main" val="51265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030B-A54D-469C-B940-C9DF21F91C21}" type="datetimeFigureOut">
              <a:rPr lang="pt-PT" smtClean="0"/>
              <a:t>02/09/2020</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E7297-F906-4C15-B1D0-3A7CA4AB78FB}" type="slidenum">
              <a:rPr lang="pt-PT" smtClean="0"/>
              <a:t>‹#›</a:t>
            </a:fld>
            <a:endParaRPr lang="pt-PT"/>
          </a:p>
        </p:txBody>
      </p:sp>
    </p:spTree>
    <p:extLst>
      <p:ext uri="{BB962C8B-B14F-4D97-AF65-F5344CB8AC3E}">
        <p14:creationId xmlns:p14="http://schemas.microsoft.com/office/powerpoint/2010/main" val="247523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62" r:id="rId6"/>
    <p:sldLayoutId id="2147483664" r:id="rId7"/>
    <p:sldLayoutId id="2147483665" r:id="rId8"/>
    <p:sldLayoutId id="2147483663" r:id="rId9"/>
    <p:sldLayoutId id="2147483666"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mailto:Triin.Kangur@bcs.ee" TargetMode="External"/><Relationship Id="rId3" Type="http://schemas.openxmlformats.org/officeDocument/2006/relationships/image" Target="../media/image30.svg"/><Relationship Id="rId7" Type="http://schemas.openxmlformats.org/officeDocument/2006/relationships/hyperlink" Target="mailto:signe.Vedler@khk.ee" TargetMode="External"/><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hyperlink" Target="mailto:Jouni.Hytonen@bc.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9750" y="2156835"/>
            <a:ext cx="10463814" cy="2387600"/>
          </a:xfrm>
        </p:spPr>
        <p:txBody>
          <a:bodyPr>
            <a:normAutofit fontScale="90000"/>
          </a:bodyPr>
          <a:lstStyle/>
          <a:p>
            <a:br>
              <a:rPr lang="en-US" dirty="0"/>
            </a:br>
            <a:r>
              <a:rPr lang="en-US" sz="3100" dirty="0" err="1"/>
              <a:t>Projekti</a:t>
            </a:r>
            <a:br>
              <a:rPr lang="en-US" sz="4900" dirty="0"/>
            </a:br>
            <a:r>
              <a:rPr lang="en-US" sz="4000" dirty="0"/>
              <a:t>“Digital Innovation Hub for cloud based services”</a:t>
            </a:r>
            <a:br>
              <a:rPr lang="en-US" sz="4000" dirty="0"/>
            </a:br>
            <a:br>
              <a:rPr lang="en-US" sz="3100" dirty="0"/>
            </a:br>
            <a:r>
              <a:rPr lang="en-US" sz="4000" dirty="0"/>
              <a:t>1.pilootvoor</a:t>
            </a:r>
            <a:br>
              <a:rPr lang="en-US" sz="4000" dirty="0"/>
            </a:br>
            <a:r>
              <a:rPr lang="en-US" sz="4000" dirty="0"/>
              <a:t>Tartu </a:t>
            </a:r>
            <a:r>
              <a:rPr lang="en-US" sz="4000" dirty="0" err="1"/>
              <a:t>Kutsehariduskeskuses</a:t>
            </a:r>
            <a:endParaRPr lang="pt-PT" dirty="0"/>
          </a:p>
        </p:txBody>
      </p:sp>
      <p:sp>
        <p:nvSpPr>
          <p:cNvPr id="3" name="Subtítulo 2"/>
          <p:cNvSpPr>
            <a:spLocks noGrp="1"/>
          </p:cNvSpPr>
          <p:nvPr>
            <p:ph type="subTitle" idx="1"/>
          </p:nvPr>
        </p:nvSpPr>
        <p:spPr>
          <a:xfrm>
            <a:off x="2918691" y="4775057"/>
            <a:ext cx="9144000" cy="1655762"/>
          </a:xfrm>
        </p:spPr>
        <p:txBody>
          <a:bodyPr/>
          <a:lstStyle/>
          <a:p>
            <a:pPr algn="ctr"/>
            <a:r>
              <a:rPr lang="pt-PT" dirty="0"/>
              <a:t>Signe Vedler</a:t>
            </a:r>
          </a:p>
          <a:p>
            <a:pPr algn="ctr"/>
            <a:r>
              <a:rPr lang="pt-PT" dirty="0"/>
              <a:t>02.09.2020 </a:t>
            </a:r>
          </a:p>
        </p:txBody>
      </p:sp>
    </p:spTree>
    <p:extLst>
      <p:ext uri="{BB962C8B-B14F-4D97-AF65-F5344CB8AC3E}">
        <p14:creationId xmlns:p14="http://schemas.microsoft.com/office/powerpoint/2010/main" val="156786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PT" dirty="0"/>
              <a:t>Seos IT-süsteemide nooremspetsialisti õppekavaga</a:t>
            </a:r>
          </a:p>
        </p:txBody>
      </p:sp>
    </p:spTree>
    <p:extLst>
      <p:ext uri="{BB962C8B-B14F-4D97-AF65-F5344CB8AC3E}">
        <p14:creationId xmlns:p14="http://schemas.microsoft.com/office/powerpoint/2010/main" val="123136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t>Jagunemine etappideks</a:t>
            </a:r>
          </a:p>
        </p:txBody>
      </p:sp>
      <p:sp>
        <p:nvSpPr>
          <p:cNvPr id="3" name="Marcador de Posição de Conteúdo 2"/>
          <p:cNvSpPr>
            <a:spLocks noGrp="1"/>
          </p:cNvSpPr>
          <p:nvPr>
            <p:ph sz="half" idx="2"/>
          </p:nvPr>
        </p:nvSpPr>
        <p:spPr/>
        <p:txBody>
          <a:bodyPr>
            <a:normAutofit fontScale="92500"/>
          </a:bodyPr>
          <a:lstStyle/>
          <a:p>
            <a:pPr>
              <a:buBlip>
                <a:blip r:embed="rId2">
                  <a:extLst>
                    <a:ext uri="{96DAC541-7B7A-43D3-8B79-37D633B846F1}">
                      <asvg:svgBlip xmlns:asvg="http://schemas.microsoft.com/office/drawing/2016/SVG/main" r:embed="rId3"/>
                    </a:ext>
                  </a:extLst>
                </a:blip>
              </a:buBlip>
            </a:pPr>
            <a:r>
              <a:rPr lang="pt-PT" dirty="0"/>
              <a:t> Õpe 21 päeva 1.õppeperioodil ehk ideest prototüübini </a:t>
            </a:r>
          </a:p>
          <a:p>
            <a:pPr>
              <a:buBlip>
                <a:blip r:embed="rId2">
                  <a:extLst>
                    <a:ext uri="{96DAC541-7B7A-43D3-8B79-37D633B846F1}">
                      <asvg:svgBlip xmlns:asvg="http://schemas.microsoft.com/office/drawing/2016/SVG/main" r:embed="rId3"/>
                    </a:ext>
                  </a:extLst>
                </a:blip>
              </a:buBlip>
            </a:pPr>
            <a:r>
              <a:rPr lang="pt-PT" dirty="0"/>
              <a:t>IT-halduse praktika 2.perioodil ehk prototüübi ehk mudeli  kohandamine konkreetsele kliendile, selle praktiline teostus</a:t>
            </a:r>
          </a:p>
          <a:p>
            <a:pPr>
              <a:buBlip>
                <a:blip r:embed="rId2">
                  <a:extLst>
                    <a:ext uri="{96DAC541-7B7A-43D3-8B79-37D633B846F1}">
                      <asvg:svgBlip xmlns:asvg="http://schemas.microsoft.com/office/drawing/2016/SVG/main" r:embed="rId3"/>
                    </a:ext>
                  </a:extLst>
                </a:blip>
              </a:buBlip>
            </a:pPr>
            <a:r>
              <a:rPr lang="pt-PT" dirty="0"/>
              <a:t> Lõputöö loomine paraleelselt kuni praktikaperioodi lõpuni</a:t>
            </a:r>
          </a:p>
          <a:p>
            <a:pPr>
              <a:buBlip>
                <a:blip r:embed="rId2">
                  <a:extLst>
                    <a:ext uri="{96DAC541-7B7A-43D3-8B79-37D633B846F1}">
                      <asvg:svgBlip xmlns:asvg="http://schemas.microsoft.com/office/drawing/2016/SVG/main" r:embed="rId3"/>
                    </a:ext>
                  </a:extLst>
                </a:blip>
              </a:buBlip>
            </a:pPr>
            <a:endParaRPr lang="pt-PT" dirty="0"/>
          </a:p>
        </p:txBody>
      </p:sp>
    </p:spTree>
    <p:extLst>
      <p:ext uri="{BB962C8B-B14F-4D97-AF65-F5344CB8AC3E}">
        <p14:creationId xmlns:p14="http://schemas.microsoft.com/office/powerpoint/2010/main" val="89950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CB79-16D0-4931-BE79-390EAFC1A1EF}"/>
              </a:ext>
            </a:extLst>
          </p:cNvPr>
          <p:cNvSpPr>
            <a:spLocks noGrp="1"/>
          </p:cNvSpPr>
          <p:nvPr>
            <p:ph type="title"/>
          </p:nvPr>
        </p:nvSpPr>
        <p:spPr>
          <a:xfrm>
            <a:off x="6163146" y="0"/>
            <a:ext cx="4854921" cy="1131683"/>
          </a:xfrm>
        </p:spPr>
        <p:txBody>
          <a:bodyPr>
            <a:noAutofit/>
          </a:bodyPr>
          <a:lstStyle/>
          <a:p>
            <a:r>
              <a:rPr lang="en-US" sz="2800" dirty="0"/>
              <a:t>21-päevane </a:t>
            </a:r>
            <a:r>
              <a:rPr lang="en-US" sz="2800" dirty="0" err="1"/>
              <a:t>õpe</a:t>
            </a:r>
            <a:r>
              <a:rPr lang="en-US" sz="2800" dirty="0"/>
              <a:t> </a:t>
            </a:r>
            <a:br>
              <a:rPr lang="en-US" sz="2800" dirty="0"/>
            </a:br>
            <a:r>
              <a:rPr lang="en-US" sz="2800" dirty="0" err="1"/>
              <a:t>toimub</a:t>
            </a:r>
            <a:r>
              <a:rPr lang="en-US" sz="2800" dirty="0"/>
              <a:t> </a:t>
            </a:r>
            <a:r>
              <a:rPr lang="en-US" sz="2800" dirty="0" err="1"/>
              <a:t>igal</a:t>
            </a:r>
            <a:r>
              <a:rPr lang="en-US" sz="2800" dirty="0"/>
              <a:t> </a:t>
            </a:r>
            <a:r>
              <a:rPr lang="en-US" sz="2800" dirty="0" err="1"/>
              <a:t>nädalal</a:t>
            </a:r>
            <a:r>
              <a:rPr lang="en-US" sz="2800" dirty="0"/>
              <a:t> N ja R</a:t>
            </a:r>
          </a:p>
        </p:txBody>
      </p:sp>
      <p:sp>
        <p:nvSpPr>
          <p:cNvPr id="3" name="Content Placeholder 2">
            <a:extLst>
              <a:ext uri="{FF2B5EF4-FFF2-40B4-BE49-F238E27FC236}">
                <a16:creationId xmlns:a16="http://schemas.microsoft.com/office/drawing/2014/main" id="{3EBC87D8-1D93-456C-8C02-9FA3A384860B}"/>
              </a:ext>
            </a:extLst>
          </p:cNvPr>
          <p:cNvSpPr>
            <a:spLocks noGrp="1"/>
          </p:cNvSpPr>
          <p:nvPr>
            <p:ph sz="half" idx="2"/>
          </p:nvPr>
        </p:nvSpPr>
        <p:spPr>
          <a:xfrm>
            <a:off x="6163146" y="1032095"/>
            <a:ext cx="5655398" cy="5486400"/>
          </a:xfrm>
        </p:spPr>
        <p:txBody>
          <a:bodyPr>
            <a:normAutofit fontScale="25000" lnSpcReduction="20000"/>
          </a:bodyPr>
          <a:lstStyle/>
          <a:p>
            <a:r>
              <a:rPr lang="en-US" sz="8800" dirty="0" err="1"/>
              <a:t>Teenuse</a:t>
            </a:r>
            <a:r>
              <a:rPr lang="en-US" sz="8800" dirty="0"/>
              <a:t> </a:t>
            </a:r>
            <a:r>
              <a:rPr lang="en-US" sz="8800" dirty="0" err="1"/>
              <a:t>disain</a:t>
            </a:r>
            <a:endParaRPr lang="en-US" sz="8800" dirty="0"/>
          </a:p>
          <a:p>
            <a:r>
              <a:rPr lang="en-US" sz="8800" dirty="0" err="1"/>
              <a:t>Disainmõtlemise</a:t>
            </a:r>
            <a:r>
              <a:rPr lang="en-US" sz="8800" dirty="0"/>
              <a:t> </a:t>
            </a:r>
            <a:r>
              <a:rPr lang="en-US" sz="8800" dirty="0" err="1"/>
              <a:t>tööriistad</a:t>
            </a:r>
            <a:endParaRPr lang="en-US" sz="8800" dirty="0"/>
          </a:p>
          <a:p>
            <a:r>
              <a:rPr lang="en-US" sz="8800" dirty="0" err="1"/>
              <a:t>Pilvetehnoloogiad</a:t>
            </a:r>
            <a:r>
              <a:rPr lang="en-US" sz="8800" dirty="0"/>
              <a:t>, </a:t>
            </a:r>
            <a:r>
              <a:rPr lang="en-US" sz="8800" dirty="0" err="1"/>
              <a:t>tehisintellekti</a:t>
            </a:r>
            <a:r>
              <a:rPr lang="en-US" sz="8800" dirty="0"/>
              <a:t> </a:t>
            </a:r>
            <a:r>
              <a:rPr lang="en-US" sz="8800" dirty="0" err="1"/>
              <a:t>kasutusvõimalused</a:t>
            </a:r>
            <a:r>
              <a:rPr lang="en-US" sz="8800" dirty="0"/>
              <a:t>, </a:t>
            </a:r>
            <a:r>
              <a:rPr lang="en-US" sz="8800" dirty="0" err="1"/>
              <a:t>masinõpe</a:t>
            </a:r>
            <a:endParaRPr lang="en-US" sz="8800" dirty="0"/>
          </a:p>
          <a:p>
            <a:r>
              <a:rPr lang="en-US" sz="8800" dirty="0" err="1"/>
              <a:t>Ärivajadused</a:t>
            </a:r>
            <a:r>
              <a:rPr lang="en-US" sz="8800" dirty="0"/>
              <a:t>, </a:t>
            </a:r>
            <a:r>
              <a:rPr lang="en-US" sz="8800" dirty="0" err="1"/>
              <a:t>väärtuspakkumine</a:t>
            </a:r>
            <a:r>
              <a:rPr lang="en-US" sz="8800" dirty="0"/>
              <a:t> </a:t>
            </a:r>
            <a:r>
              <a:rPr lang="en-US" sz="8800" dirty="0" err="1"/>
              <a:t>ärilõuendil</a:t>
            </a:r>
            <a:endParaRPr lang="en-US" sz="8800" dirty="0"/>
          </a:p>
          <a:p>
            <a:r>
              <a:rPr lang="en-US" sz="8800" dirty="0" err="1"/>
              <a:t>Agiilne</a:t>
            </a:r>
            <a:r>
              <a:rPr lang="en-US" sz="8800" dirty="0"/>
              <a:t> </a:t>
            </a:r>
            <a:r>
              <a:rPr lang="en-US" sz="8800" dirty="0" err="1"/>
              <a:t>projektihaldus</a:t>
            </a:r>
            <a:endParaRPr lang="en-US" sz="8800" dirty="0"/>
          </a:p>
          <a:p>
            <a:r>
              <a:rPr lang="en-US" sz="8800" dirty="0" err="1"/>
              <a:t>Olukorra</a:t>
            </a:r>
            <a:r>
              <a:rPr lang="en-US" sz="8800" dirty="0"/>
              <a:t> </a:t>
            </a:r>
            <a:r>
              <a:rPr lang="en-US" sz="8800" dirty="0" err="1"/>
              <a:t>kaardistus</a:t>
            </a:r>
            <a:r>
              <a:rPr lang="en-US" sz="8800" dirty="0"/>
              <a:t> ja </a:t>
            </a:r>
            <a:r>
              <a:rPr lang="en-US" sz="8800" dirty="0" err="1"/>
              <a:t>üleminekuks</a:t>
            </a:r>
            <a:r>
              <a:rPr lang="en-US" sz="8800" dirty="0"/>
              <a:t> </a:t>
            </a:r>
            <a:r>
              <a:rPr lang="en-US" sz="8800" dirty="0" err="1"/>
              <a:t>mudeli</a:t>
            </a:r>
            <a:r>
              <a:rPr lang="en-US" sz="8800" dirty="0"/>
              <a:t> </a:t>
            </a:r>
            <a:r>
              <a:rPr lang="en-US" sz="8800" dirty="0" err="1"/>
              <a:t>loomine</a:t>
            </a:r>
            <a:endParaRPr lang="en-US" sz="8800" dirty="0"/>
          </a:p>
          <a:p>
            <a:r>
              <a:rPr lang="en-US" sz="8800" dirty="0" err="1"/>
              <a:t>Meeskonnatöö</a:t>
            </a:r>
            <a:endParaRPr lang="en-US" sz="8800" dirty="0"/>
          </a:p>
          <a:p>
            <a:r>
              <a:rPr lang="en-US" sz="8800" dirty="0" err="1"/>
              <a:t>Riskide</a:t>
            </a:r>
            <a:r>
              <a:rPr lang="en-US" sz="8800" dirty="0"/>
              <a:t> </a:t>
            </a:r>
            <a:r>
              <a:rPr lang="en-US" sz="8800" dirty="0" err="1"/>
              <a:t>haldamine</a:t>
            </a:r>
            <a:endParaRPr lang="en-US" sz="8800" dirty="0"/>
          </a:p>
          <a:p>
            <a:r>
              <a:rPr lang="en-US" sz="8800" dirty="0" err="1"/>
              <a:t>Projekti</a:t>
            </a:r>
            <a:r>
              <a:rPr lang="en-US" sz="8800" dirty="0"/>
              <a:t> </a:t>
            </a:r>
            <a:r>
              <a:rPr lang="en-US" sz="8800" dirty="0" err="1"/>
              <a:t>haldus</a:t>
            </a:r>
            <a:r>
              <a:rPr lang="en-US" sz="8800" dirty="0"/>
              <a:t> ja </a:t>
            </a:r>
            <a:r>
              <a:rPr lang="en-US" sz="8800" dirty="0" err="1"/>
              <a:t>dokumentatsioon</a:t>
            </a:r>
            <a:endParaRPr lang="en-US" sz="8800" dirty="0"/>
          </a:p>
          <a:p>
            <a:r>
              <a:rPr lang="en-US" sz="8800" dirty="0" err="1"/>
              <a:t>Pilvetehnoloogiale</a:t>
            </a:r>
            <a:r>
              <a:rPr lang="en-US" sz="8800" dirty="0"/>
              <a:t> </a:t>
            </a:r>
            <a:r>
              <a:rPr lang="en-US" sz="8800" dirty="0" err="1"/>
              <a:t>üleminekuks</a:t>
            </a:r>
            <a:r>
              <a:rPr lang="en-US" sz="8800" dirty="0"/>
              <a:t> </a:t>
            </a:r>
            <a:r>
              <a:rPr lang="en-US" sz="8800" dirty="0" err="1"/>
              <a:t>prototüübi</a:t>
            </a:r>
            <a:r>
              <a:rPr lang="en-US" sz="8800" dirty="0"/>
              <a:t> </a:t>
            </a:r>
            <a:r>
              <a:rPr lang="en-US" sz="8800" dirty="0" err="1"/>
              <a:t>loomine</a:t>
            </a:r>
            <a:endParaRPr lang="en-US" sz="8800" dirty="0"/>
          </a:p>
          <a:p>
            <a:r>
              <a:rPr lang="en-US" sz="8800" dirty="0" err="1"/>
              <a:t>Praktiline</a:t>
            </a:r>
            <a:r>
              <a:rPr lang="en-US" sz="8800" dirty="0"/>
              <a:t> </a:t>
            </a:r>
            <a:r>
              <a:rPr lang="en-US" sz="8800" dirty="0" err="1"/>
              <a:t>töö</a:t>
            </a:r>
            <a:endParaRPr lang="en-US" sz="8800" dirty="0"/>
          </a:p>
          <a:p>
            <a:r>
              <a:rPr lang="en-US" sz="8800" dirty="0" err="1"/>
              <a:t>Lahenduse</a:t>
            </a:r>
            <a:r>
              <a:rPr lang="en-US" sz="8800" dirty="0"/>
              <a:t> </a:t>
            </a:r>
            <a:r>
              <a:rPr lang="en-US" sz="8800" dirty="0" err="1"/>
              <a:t>esitlemine</a:t>
            </a:r>
            <a:r>
              <a:rPr lang="en-US" sz="9600" dirty="0"/>
              <a:t> 1.perioodi </a:t>
            </a:r>
            <a:r>
              <a:rPr lang="en-US" sz="9600" dirty="0" err="1"/>
              <a:t>lõpus</a:t>
            </a:r>
            <a:endParaRPr lang="en-US" sz="9600" dirty="0"/>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117712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0775-E750-40C9-8ED2-07FEC39E91CC}"/>
              </a:ext>
            </a:extLst>
          </p:cNvPr>
          <p:cNvSpPr>
            <a:spLocks noGrp="1"/>
          </p:cNvSpPr>
          <p:nvPr>
            <p:ph type="title"/>
          </p:nvPr>
        </p:nvSpPr>
        <p:spPr/>
        <p:txBody>
          <a:bodyPr/>
          <a:lstStyle/>
          <a:p>
            <a:r>
              <a:rPr lang="en-US" dirty="0" err="1"/>
              <a:t>Praktika</a:t>
            </a:r>
            <a:r>
              <a:rPr lang="en-US" dirty="0"/>
              <a:t> </a:t>
            </a:r>
            <a:r>
              <a:rPr lang="en-US" dirty="0" err="1"/>
              <a:t>periood</a:t>
            </a:r>
            <a:endParaRPr lang="en-US" dirty="0"/>
          </a:p>
        </p:txBody>
      </p:sp>
      <p:sp>
        <p:nvSpPr>
          <p:cNvPr id="3" name="Content Placeholder 2">
            <a:extLst>
              <a:ext uri="{FF2B5EF4-FFF2-40B4-BE49-F238E27FC236}">
                <a16:creationId xmlns:a16="http://schemas.microsoft.com/office/drawing/2014/main" id="{172E25B6-D520-46A8-BF8D-76308545BA54}"/>
              </a:ext>
            </a:extLst>
          </p:cNvPr>
          <p:cNvSpPr>
            <a:spLocks noGrp="1"/>
          </p:cNvSpPr>
          <p:nvPr>
            <p:ph sz="half" idx="2"/>
          </p:nvPr>
        </p:nvSpPr>
        <p:spPr/>
        <p:txBody>
          <a:bodyPr>
            <a:normAutofit fontScale="55000" lnSpcReduction="20000"/>
          </a:bodyPr>
          <a:lstStyle/>
          <a:p>
            <a:r>
              <a:rPr lang="en-US" dirty="0" err="1"/>
              <a:t>Kolmeliikmelised</a:t>
            </a:r>
            <a:r>
              <a:rPr lang="en-US" dirty="0"/>
              <a:t> </a:t>
            </a:r>
            <a:r>
              <a:rPr lang="en-US" dirty="0" err="1"/>
              <a:t>meeskonnad</a:t>
            </a:r>
            <a:endParaRPr lang="en-US" dirty="0"/>
          </a:p>
          <a:p>
            <a:r>
              <a:rPr lang="en-US" dirty="0" err="1"/>
              <a:t>Igal</a:t>
            </a:r>
            <a:r>
              <a:rPr lang="en-US" dirty="0"/>
              <a:t> </a:t>
            </a:r>
            <a:r>
              <a:rPr lang="en-US" dirty="0" err="1"/>
              <a:t>meeskonnal</a:t>
            </a:r>
            <a:r>
              <a:rPr lang="en-US" dirty="0"/>
              <a:t> on </a:t>
            </a:r>
            <a:r>
              <a:rPr lang="en-US" dirty="0" err="1"/>
              <a:t>konkreetne</a:t>
            </a:r>
            <a:r>
              <a:rPr lang="en-US" dirty="0"/>
              <a:t> </a:t>
            </a:r>
            <a:r>
              <a:rPr lang="en-US" dirty="0" err="1"/>
              <a:t>klient</a:t>
            </a:r>
            <a:endParaRPr lang="en-US" dirty="0"/>
          </a:p>
          <a:p>
            <a:r>
              <a:rPr lang="en-US" dirty="0" err="1"/>
              <a:t>Meeskonnal</a:t>
            </a:r>
            <a:r>
              <a:rPr lang="en-US" dirty="0"/>
              <a:t> mentor(id)</a:t>
            </a:r>
          </a:p>
          <a:p>
            <a:r>
              <a:rPr lang="en-US" dirty="0" err="1"/>
              <a:t>Palju</a:t>
            </a:r>
            <a:r>
              <a:rPr lang="en-US" dirty="0"/>
              <a:t> </a:t>
            </a:r>
            <a:r>
              <a:rPr lang="en-US" dirty="0" err="1"/>
              <a:t>iseseisvat</a:t>
            </a:r>
            <a:r>
              <a:rPr lang="en-US" dirty="0"/>
              <a:t> </a:t>
            </a:r>
            <a:r>
              <a:rPr lang="en-US" dirty="0" err="1"/>
              <a:t>tegevust</a:t>
            </a:r>
            <a:r>
              <a:rPr lang="en-US" dirty="0"/>
              <a:t> ja </a:t>
            </a:r>
            <a:r>
              <a:rPr lang="en-US" dirty="0" err="1"/>
              <a:t>vastutuse</a:t>
            </a:r>
            <a:r>
              <a:rPr lang="en-US" dirty="0"/>
              <a:t> </a:t>
            </a:r>
            <a:r>
              <a:rPr lang="en-US" dirty="0" err="1"/>
              <a:t>võtmist</a:t>
            </a:r>
            <a:endParaRPr lang="en-US" dirty="0"/>
          </a:p>
          <a:p>
            <a:r>
              <a:rPr lang="en-US" dirty="0" err="1"/>
              <a:t>Sprintide</a:t>
            </a:r>
            <a:r>
              <a:rPr lang="en-US" dirty="0"/>
              <a:t> </a:t>
            </a:r>
            <a:r>
              <a:rPr lang="en-US" dirty="0" err="1"/>
              <a:t>kavandamine</a:t>
            </a:r>
            <a:endParaRPr lang="en-US" dirty="0"/>
          </a:p>
          <a:p>
            <a:r>
              <a:rPr lang="en-US" dirty="0" err="1"/>
              <a:t>Iseseisvalt</a:t>
            </a:r>
            <a:r>
              <a:rPr lang="en-US" dirty="0"/>
              <a:t> </a:t>
            </a:r>
            <a:r>
              <a:rPr lang="en-US" dirty="0" err="1"/>
              <a:t>juurdeõppimine</a:t>
            </a:r>
            <a:r>
              <a:rPr lang="en-US" dirty="0"/>
              <a:t>, </a:t>
            </a:r>
            <a:r>
              <a:rPr lang="en-US" dirty="0" err="1"/>
              <a:t>professionaalsete</a:t>
            </a:r>
            <a:r>
              <a:rPr lang="en-US" dirty="0"/>
              <a:t> </a:t>
            </a:r>
            <a:r>
              <a:rPr lang="en-US" dirty="0" err="1"/>
              <a:t>õpikeskkondade</a:t>
            </a:r>
            <a:r>
              <a:rPr lang="en-US" dirty="0"/>
              <a:t> </a:t>
            </a:r>
            <a:r>
              <a:rPr lang="en-US" dirty="0" err="1"/>
              <a:t>kasutamine</a:t>
            </a:r>
            <a:endParaRPr lang="en-US" dirty="0"/>
          </a:p>
          <a:p>
            <a:r>
              <a:rPr lang="en-US" dirty="0" err="1"/>
              <a:t>Planeerida</a:t>
            </a:r>
            <a:r>
              <a:rPr lang="en-US" dirty="0"/>
              <a:t> </a:t>
            </a:r>
            <a:r>
              <a:rPr lang="en-US" dirty="0" err="1"/>
              <a:t>kliendile</a:t>
            </a:r>
            <a:r>
              <a:rPr lang="en-US" dirty="0"/>
              <a:t> </a:t>
            </a:r>
            <a:r>
              <a:rPr lang="en-US" dirty="0" err="1"/>
              <a:t>pilveteenusele</a:t>
            </a:r>
            <a:r>
              <a:rPr lang="en-US" dirty="0"/>
              <a:t> </a:t>
            </a:r>
            <a:r>
              <a:rPr lang="en-US" dirty="0" err="1"/>
              <a:t>üleminek</a:t>
            </a:r>
            <a:r>
              <a:rPr lang="en-US" dirty="0"/>
              <a:t>, </a:t>
            </a:r>
            <a:r>
              <a:rPr lang="en-US" dirty="0" err="1"/>
              <a:t>juurutamisprotsess</a:t>
            </a:r>
            <a:r>
              <a:rPr lang="en-US" dirty="0"/>
              <a:t> </a:t>
            </a:r>
            <a:r>
              <a:rPr lang="en-US" dirty="0" err="1"/>
              <a:t>agiilselt</a:t>
            </a:r>
            <a:endParaRPr lang="en-US" dirty="0"/>
          </a:p>
          <a:p>
            <a:r>
              <a:rPr lang="en-US" dirty="0" err="1"/>
              <a:t>Testida</a:t>
            </a:r>
            <a:r>
              <a:rPr lang="en-US" dirty="0"/>
              <a:t>, </a:t>
            </a:r>
            <a:r>
              <a:rPr lang="en-US" dirty="0" err="1"/>
              <a:t>tagasiside</a:t>
            </a:r>
            <a:r>
              <a:rPr lang="en-US" dirty="0"/>
              <a:t>, </a:t>
            </a:r>
            <a:r>
              <a:rPr lang="en-US" dirty="0" err="1"/>
              <a:t>parandada</a:t>
            </a:r>
            <a:r>
              <a:rPr lang="en-US" dirty="0"/>
              <a:t>, </a:t>
            </a:r>
            <a:r>
              <a:rPr lang="en-US" dirty="0" err="1"/>
              <a:t>täiendada</a:t>
            </a:r>
            <a:endParaRPr lang="en-US" dirty="0"/>
          </a:p>
          <a:p>
            <a:r>
              <a:rPr lang="en-US" dirty="0" err="1"/>
              <a:t>Teostada</a:t>
            </a:r>
            <a:r>
              <a:rPr lang="en-US" dirty="0"/>
              <a:t> see </a:t>
            </a:r>
            <a:r>
              <a:rPr lang="en-US" dirty="0" err="1"/>
              <a:t>praktiliselt</a:t>
            </a:r>
            <a:r>
              <a:rPr lang="en-US" dirty="0"/>
              <a:t>, </a:t>
            </a:r>
            <a:r>
              <a:rPr lang="en-US" dirty="0" err="1"/>
              <a:t>testida</a:t>
            </a:r>
            <a:r>
              <a:rPr lang="en-US" dirty="0"/>
              <a:t> </a:t>
            </a:r>
            <a:r>
              <a:rPr lang="en-US" dirty="0" err="1"/>
              <a:t>toimimist</a:t>
            </a:r>
            <a:r>
              <a:rPr lang="en-US" dirty="0"/>
              <a:t>, </a:t>
            </a:r>
            <a:r>
              <a:rPr lang="en-US" dirty="0" err="1"/>
              <a:t>parandada</a:t>
            </a:r>
            <a:r>
              <a:rPr lang="en-US" dirty="0"/>
              <a:t> </a:t>
            </a:r>
            <a:r>
              <a:rPr lang="en-US" dirty="0" err="1"/>
              <a:t>vead</a:t>
            </a:r>
            <a:endParaRPr lang="en-US" dirty="0"/>
          </a:p>
          <a:p>
            <a:r>
              <a:rPr lang="en-US" dirty="0" err="1"/>
              <a:t>Dokumenteerimine</a:t>
            </a:r>
            <a:r>
              <a:rPr lang="en-US" dirty="0"/>
              <a:t> </a:t>
            </a:r>
            <a:r>
              <a:rPr lang="en-US" dirty="0" err="1"/>
              <a:t>projektihaldustarkvaras</a:t>
            </a:r>
            <a:endParaRPr lang="en-US" dirty="0"/>
          </a:p>
          <a:p>
            <a:r>
              <a:rPr lang="en-US" dirty="0" err="1"/>
              <a:t>Valmis</a:t>
            </a:r>
            <a:r>
              <a:rPr lang="en-US" dirty="0"/>
              <a:t> </a:t>
            </a:r>
            <a:r>
              <a:rPr lang="en-US" dirty="0" err="1"/>
              <a:t>lahenduse</a:t>
            </a:r>
            <a:r>
              <a:rPr lang="en-US" dirty="0"/>
              <a:t> </a:t>
            </a:r>
            <a:r>
              <a:rPr lang="en-US" dirty="0" err="1"/>
              <a:t>üleandmine</a:t>
            </a:r>
            <a:r>
              <a:rPr lang="en-US" dirty="0"/>
              <a:t> </a:t>
            </a:r>
            <a:r>
              <a:rPr lang="en-US" dirty="0" err="1"/>
              <a:t>kliendile</a:t>
            </a:r>
            <a:endParaRPr lang="en-US" dirty="0"/>
          </a:p>
          <a:p>
            <a:endParaRPr lang="en-US" dirty="0"/>
          </a:p>
        </p:txBody>
      </p:sp>
    </p:spTree>
    <p:extLst>
      <p:ext uri="{BB962C8B-B14F-4D97-AF65-F5344CB8AC3E}">
        <p14:creationId xmlns:p14="http://schemas.microsoft.com/office/powerpoint/2010/main" val="258941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A2CE-200E-4C37-B33E-DB7EF2BEAF8B}"/>
              </a:ext>
            </a:extLst>
          </p:cNvPr>
          <p:cNvSpPr>
            <a:spLocks noGrp="1"/>
          </p:cNvSpPr>
          <p:nvPr>
            <p:ph type="title"/>
          </p:nvPr>
        </p:nvSpPr>
        <p:spPr/>
        <p:txBody>
          <a:bodyPr/>
          <a:lstStyle/>
          <a:p>
            <a:r>
              <a:rPr lang="en-US" dirty="0" err="1"/>
              <a:t>Lõputöö</a:t>
            </a:r>
            <a:endParaRPr lang="en-US" dirty="0"/>
          </a:p>
        </p:txBody>
      </p:sp>
      <p:sp>
        <p:nvSpPr>
          <p:cNvPr id="3" name="Content Placeholder 2">
            <a:extLst>
              <a:ext uri="{FF2B5EF4-FFF2-40B4-BE49-F238E27FC236}">
                <a16:creationId xmlns:a16="http://schemas.microsoft.com/office/drawing/2014/main" id="{0C6B6D79-DB33-45EC-A82F-1548CDD08588}"/>
              </a:ext>
            </a:extLst>
          </p:cNvPr>
          <p:cNvSpPr>
            <a:spLocks noGrp="1"/>
          </p:cNvSpPr>
          <p:nvPr>
            <p:ph sz="half" idx="2"/>
          </p:nvPr>
        </p:nvSpPr>
        <p:spPr/>
        <p:txBody>
          <a:bodyPr>
            <a:normAutofit fontScale="55000" lnSpcReduction="20000"/>
          </a:bodyPr>
          <a:lstStyle/>
          <a:p>
            <a:r>
              <a:rPr lang="en-US" dirty="0" err="1"/>
              <a:t>Lõputöö</a:t>
            </a:r>
            <a:r>
              <a:rPr lang="en-US" dirty="0"/>
              <a:t> </a:t>
            </a:r>
            <a:r>
              <a:rPr lang="en-US" dirty="0" err="1"/>
              <a:t>eesmärk</a:t>
            </a:r>
            <a:r>
              <a:rPr lang="en-US" dirty="0"/>
              <a:t> ja </a:t>
            </a:r>
            <a:r>
              <a:rPr lang="en-US" dirty="0" err="1"/>
              <a:t>ülesanded</a:t>
            </a:r>
            <a:endParaRPr lang="en-US" dirty="0"/>
          </a:p>
          <a:p>
            <a:r>
              <a:rPr lang="en-US" dirty="0" err="1"/>
              <a:t>Olemasoleva</a:t>
            </a:r>
            <a:r>
              <a:rPr lang="en-US" dirty="0"/>
              <a:t> </a:t>
            </a:r>
            <a:r>
              <a:rPr lang="en-US" dirty="0" err="1"/>
              <a:t>olukorra</a:t>
            </a:r>
            <a:r>
              <a:rPr lang="en-US" dirty="0"/>
              <a:t> </a:t>
            </a:r>
            <a:r>
              <a:rPr lang="en-US" dirty="0" err="1"/>
              <a:t>hindamine</a:t>
            </a:r>
            <a:endParaRPr lang="en-US" dirty="0"/>
          </a:p>
          <a:p>
            <a:r>
              <a:rPr lang="en-US" dirty="0" err="1"/>
              <a:t>Probleemi</a:t>
            </a:r>
            <a:r>
              <a:rPr lang="en-US" dirty="0"/>
              <a:t> </a:t>
            </a:r>
            <a:r>
              <a:rPr lang="en-US" dirty="0" err="1"/>
              <a:t>avamine</a:t>
            </a:r>
            <a:endParaRPr lang="en-US" dirty="0"/>
          </a:p>
          <a:p>
            <a:r>
              <a:rPr lang="en-US" dirty="0" err="1"/>
              <a:t>Erinevate</a:t>
            </a:r>
            <a:r>
              <a:rPr lang="en-US" dirty="0"/>
              <a:t> </a:t>
            </a:r>
            <a:r>
              <a:rPr lang="en-US" dirty="0" err="1"/>
              <a:t>lahendusvõimaluste</a:t>
            </a:r>
            <a:r>
              <a:rPr lang="en-US" dirty="0"/>
              <a:t> </a:t>
            </a:r>
            <a:r>
              <a:rPr lang="en-US" dirty="0" err="1"/>
              <a:t>hindamine</a:t>
            </a:r>
            <a:endParaRPr lang="en-US" dirty="0"/>
          </a:p>
          <a:p>
            <a:r>
              <a:rPr lang="en-US" dirty="0" err="1"/>
              <a:t>Ärivajadused</a:t>
            </a:r>
            <a:r>
              <a:rPr lang="en-US" dirty="0"/>
              <a:t>, </a:t>
            </a:r>
            <a:r>
              <a:rPr lang="en-US" dirty="0" err="1"/>
              <a:t>väärtuspakkumine</a:t>
            </a:r>
            <a:endParaRPr lang="en-US" dirty="0"/>
          </a:p>
          <a:p>
            <a:r>
              <a:rPr lang="en-US" dirty="0" err="1"/>
              <a:t>Tehnoloogia</a:t>
            </a:r>
            <a:r>
              <a:rPr lang="en-US" dirty="0"/>
              <a:t> </a:t>
            </a:r>
            <a:r>
              <a:rPr lang="en-US" dirty="0" err="1"/>
              <a:t>valik</a:t>
            </a:r>
            <a:r>
              <a:rPr lang="en-US" dirty="0"/>
              <a:t>, </a:t>
            </a:r>
            <a:r>
              <a:rPr lang="en-US" dirty="0" err="1"/>
              <a:t>selle</a:t>
            </a:r>
            <a:r>
              <a:rPr lang="en-US" dirty="0"/>
              <a:t> </a:t>
            </a:r>
            <a:r>
              <a:rPr lang="en-US" dirty="0" err="1"/>
              <a:t>põhjendus</a:t>
            </a:r>
            <a:endParaRPr lang="en-US" dirty="0"/>
          </a:p>
          <a:p>
            <a:r>
              <a:rPr lang="en-US" dirty="0" err="1"/>
              <a:t>Projekti</a:t>
            </a:r>
            <a:r>
              <a:rPr lang="en-US" dirty="0"/>
              <a:t> </a:t>
            </a:r>
            <a:r>
              <a:rPr lang="en-US" dirty="0" err="1"/>
              <a:t>tegevuskava</a:t>
            </a:r>
            <a:r>
              <a:rPr lang="en-US" dirty="0"/>
              <a:t> </a:t>
            </a:r>
            <a:r>
              <a:rPr lang="en-US" dirty="0" err="1"/>
              <a:t>koostamine</a:t>
            </a:r>
            <a:r>
              <a:rPr lang="en-US" dirty="0"/>
              <a:t> </a:t>
            </a:r>
            <a:r>
              <a:rPr lang="en-US" dirty="0" err="1"/>
              <a:t>üleminekuks</a:t>
            </a:r>
            <a:r>
              <a:rPr lang="en-US" dirty="0"/>
              <a:t> ja </a:t>
            </a:r>
            <a:r>
              <a:rPr lang="en-US" dirty="0" err="1"/>
              <a:t>juurutamiseks</a:t>
            </a:r>
            <a:endParaRPr lang="en-US" dirty="0"/>
          </a:p>
          <a:p>
            <a:r>
              <a:rPr lang="en-US" dirty="0" err="1"/>
              <a:t>Projekti</a:t>
            </a:r>
            <a:r>
              <a:rPr lang="en-US" dirty="0"/>
              <a:t> </a:t>
            </a:r>
            <a:r>
              <a:rPr lang="en-US" dirty="0" err="1"/>
              <a:t>teostamine</a:t>
            </a:r>
            <a:r>
              <a:rPr lang="en-US" dirty="0"/>
              <a:t> </a:t>
            </a:r>
            <a:r>
              <a:rPr lang="en-US" dirty="0" err="1"/>
              <a:t>meeskonnatööna</a:t>
            </a:r>
            <a:endParaRPr lang="en-US" dirty="0"/>
          </a:p>
          <a:p>
            <a:r>
              <a:rPr lang="en-US" dirty="0" err="1"/>
              <a:t>Projekti</a:t>
            </a:r>
            <a:r>
              <a:rPr lang="en-US" dirty="0"/>
              <a:t> </a:t>
            </a:r>
            <a:r>
              <a:rPr lang="en-US" dirty="0" err="1"/>
              <a:t>dokumentatsiooni</a:t>
            </a:r>
            <a:r>
              <a:rPr lang="en-US" dirty="0"/>
              <a:t> </a:t>
            </a:r>
            <a:r>
              <a:rPr lang="en-US" dirty="0" err="1"/>
              <a:t>loomine</a:t>
            </a:r>
            <a:endParaRPr lang="en-US" dirty="0"/>
          </a:p>
          <a:p>
            <a:r>
              <a:rPr lang="en-US" dirty="0" err="1"/>
              <a:t>Tulemuste</a:t>
            </a:r>
            <a:r>
              <a:rPr lang="en-US" dirty="0"/>
              <a:t> </a:t>
            </a:r>
            <a:r>
              <a:rPr lang="en-US" dirty="0" err="1"/>
              <a:t>hindamine</a:t>
            </a:r>
            <a:endParaRPr lang="en-US" dirty="0"/>
          </a:p>
          <a:p>
            <a:r>
              <a:rPr lang="en-US" dirty="0" err="1"/>
              <a:t>Edasiarendusvõimalused</a:t>
            </a:r>
            <a:endParaRPr lang="en-US" dirty="0"/>
          </a:p>
          <a:p>
            <a:r>
              <a:rPr lang="en-US" dirty="0" err="1"/>
              <a:t>Lõputöö</a:t>
            </a:r>
            <a:r>
              <a:rPr lang="en-US" dirty="0"/>
              <a:t> </a:t>
            </a:r>
            <a:r>
              <a:rPr lang="en-US" dirty="0" err="1"/>
              <a:t>kaitsmine</a:t>
            </a:r>
            <a:endParaRPr lang="en-US" dirty="0"/>
          </a:p>
          <a:p>
            <a:endParaRPr lang="en-US" dirty="0"/>
          </a:p>
        </p:txBody>
      </p:sp>
    </p:spTree>
    <p:extLst>
      <p:ext uri="{BB962C8B-B14F-4D97-AF65-F5344CB8AC3E}">
        <p14:creationId xmlns:p14="http://schemas.microsoft.com/office/powerpoint/2010/main" val="155511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E82E-A552-451B-BB49-E7D6751D6309}"/>
              </a:ext>
            </a:extLst>
          </p:cNvPr>
          <p:cNvSpPr>
            <a:spLocks noGrp="1"/>
          </p:cNvSpPr>
          <p:nvPr>
            <p:ph type="ctrTitle"/>
          </p:nvPr>
        </p:nvSpPr>
        <p:spPr/>
        <p:txBody>
          <a:bodyPr/>
          <a:lstStyle/>
          <a:p>
            <a:r>
              <a:rPr lang="en-US" dirty="0"/>
              <a:t>BCS </a:t>
            </a:r>
            <a:r>
              <a:rPr lang="en-US" dirty="0" err="1"/>
              <a:t>tervitus</a:t>
            </a:r>
            <a:r>
              <a:rPr lang="en-US" dirty="0"/>
              <a:t> ja </a:t>
            </a:r>
            <a:r>
              <a:rPr lang="en-US" dirty="0" err="1"/>
              <a:t>sõnavõtt</a:t>
            </a:r>
            <a:endParaRPr lang="en-US" dirty="0"/>
          </a:p>
        </p:txBody>
      </p:sp>
      <p:sp>
        <p:nvSpPr>
          <p:cNvPr id="3" name="Subtitle 2">
            <a:extLst>
              <a:ext uri="{FF2B5EF4-FFF2-40B4-BE49-F238E27FC236}">
                <a16:creationId xmlns:a16="http://schemas.microsoft.com/office/drawing/2014/main" id="{2E5B2402-DA55-44DB-B052-3A252C6A26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966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72200" y="365125"/>
            <a:ext cx="5443396" cy="1325563"/>
          </a:xfrm>
        </p:spPr>
        <p:txBody>
          <a:bodyPr>
            <a:normAutofit fontScale="90000"/>
          </a:bodyPr>
          <a:lstStyle/>
          <a:p>
            <a:r>
              <a:rPr lang="pt-PT" dirty="0"/>
              <a:t>Õppijate tutvustus,</a:t>
            </a:r>
            <a:br>
              <a:rPr lang="pt-PT"/>
            </a:br>
            <a:r>
              <a:rPr lang="pt-PT"/>
              <a:t>lähtepositsiooni kaardistamine</a:t>
            </a:r>
            <a:endParaRPr lang="pt-PT" dirty="0"/>
          </a:p>
        </p:txBody>
      </p:sp>
      <p:sp>
        <p:nvSpPr>
          <p:cNvPr id="3" name="Marcador de Posição de Conteúdo 2"/>
          <p:cNvSpPr>
            <a:spLocks noGrp="1"/>
          </p:cNvSpPr>
          <p:nvPr>
            <p:ph sz="half" idx="2"/>
          </p:nvPr>
        </p:nvSpPr>
        <p:spPr>
          <a:xfrm>
            <a:off x="6172200" y="2124390"/>
            <a:ext cx="5181600" cy="3602160"/>
          </a:xfrm>
        </p:spPr>
        <p:txBody>
          <a:bodyPr>
            <a:normAutofit fontScale="55000" lnSpcReduction="20000"/>
          </a:bodyPr>
          <a:lstStyle/>
          <a:p>
            <a:pPr marL="0" indent="0">
              <a:buNone/>
            </a:pPr>
            <a:r>
              <a:rPr lang="pt-PT" dirty="0"/>
              <a:t>Õpileping: </a:t>
            </a:r>
          </a:p>
          <a:p>
            <a:r>
              <a:rPr lang="pt-PT" dirty="0"/>
              <a:t>Vormi saadab Signe Vedler listi hiljemalt 07.09.2020</a:t>
            </a:r>
          </a:p>
          <a:p>
            <a:r>
              <a:rPr lang="pt-PT" dirty="0"/>
              <a:t>Olemasolevad tehnilised oskused</a:t>
            </a:r>
          </a:p>
          <a:p>
            <a:r>
              <a:rPr lang="pt-PT" dirty="0"/>
              <a:t>Õppimisele seatud eesmärk</a:t>
            </a:r>
          </a:p>
          <a:p>
            <a:r>
              <a:rPr lang="pt-PT" dirty="0"/>
              <a:t>Toetussüsteem:</a:t>
            </a:r>
          </a:p>
          <a:p>
            <a:pPr lvl="1"/>
            <a:r>
              <a:rPr lang="pt-PT" dirty="0"/>
              <a:t>Toetavad isikikuomadused ja hoiakud</a:t>
            </a:r>
          </a:p>
          <a:p>
            <a:pPr lvl="1"/>
            <a:r>
              <a:rPr lang="pt-PT" dirty="0"/>
              <a:t>Kogemustepagas</a:t>
            </a:r>
          </a:p>
          <a:p>
            <a:pPr lvl="1"/>
            <a:r>
              <a:rPr lang="pt-PT" dirty="0"/>
              <a:t>Varasematele õpingutele ja praktikale toetumine</a:t>
            </a:r>
          </a:p>
          <a:p>
            <a:pPr lvl="1"/>
            <a:r>
              <a:rPr lang="pt-PT" dirty="0"/>
              <a:t>Tugivõrgustik</a:t>
            </a:r>
          </a:p>
          <a:p>
            <a:pPr lvl="1"/>
            <a:r>
              <a:rPr lang="pt-PT" dirty="0"/>
              <a:t>Tagasiside kogumine ja tagasisidest õppimine</a:t>
            </a:r>
          </a:p>
          <a:p>
            <a:r>
              <a:rPr lang="pt-PT" dirty="0"/>
              <a:t>Enese motiveerimise ja premeerimise võimalused</a:t>
            </a:r>
          </a:p>
          <a:p>
            <a:r>
              <a:rPr lang="pt-PT" dirty="0"/>
              <a:t>Meeskondlik õpe</a:t>
            </a:r>
          </a:p>
          <a:p>
            <a:pPr marL="0" indent="0">
              <a:buNone/>
            </a:pPr>
            <a:endParaRPr lang="pt-PT" dirty="0"/>
          </a:p>
          <a:p>
            <a:pPr marL="0" indent="0">
              <a:buNone/>
            </a:pPr>
            <a:r>
              <a:rPr lang="pt-PT" dirty="0"/>
              <a:t>Sünergia teke</a:t>
            </a:r>
          </a:p>
          <a:p>
            <a:endParaRPr lang="pt-PT" dirty="0"/>
          </a:p>
          <a:p>
            <a:endParaRPr lang="pt-PT" dirty="0"/>
          </a:p>
        </p:txBody>
      </p:sp>
    </p:spTree>
    <p:extLst>
      <p:ext uri="{BB962C8B-B14F-4D97-AF65-F5344CB8AC3E}">
        <p14:creationId xmlns:p14="http://schemas.microsoft.com/office/powerpoint/2010/main" val="326467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KÜSIMUSED?</a:t>
            </a:r>
          </a:p>
        </p:txBody>
      </p:sp>
      <p:sp>
        <p:nvSpPr>
          <p:cNvPr id="3" name="Subtítulo 2"/>
          <p:cNvSpPr>
            <a:spLocks noGrp="1"/>
          </p:cNvSpPr>
          <p:nvPr>
            <p:ph type="subTitle" idx="1"/>
          </p:nvPr>
        </p:nvSpPr>
        <p:spPr/>
        <p:txBody>
          <a:bodyPr/>
          <a:lstStyle/>
          <a:p>
            <a:endParaRPr lang="pt-PT" dirty="0"/>
          </a:p>
          <a:p>
            <a:r>
              <a:rPr lang="pt-PT" dirty="0"/>
              <a:t>Tänan tähelepanu eest!</a:t>
            </a:r>
          </a:p>
        </p:txBody>
      </p:sp>
    </p:spTree>
    <p:extLst>
      <p:ext uri="{BB962C8B-B14F-4D97-AF65-F5344CB8AC3E}">
        <p14:creationId xmlns:p14="http://schemas.microsoft.com/office/powerpoint/2010/main" val="157259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PT" sz="3600" dirty="0"/>
              <a:t>Projektist</a:t>
            </a:r>
          </a:p>
        </p:txBody>
      </p:sp>
      <p:sp>
        <p:nvSpPr>
          <p:cNvPr id="3" name="Subtítulo 2"/>
          <p:cNvSpPr>
            <a:spLocks noGrp="1"/>
          </p:cNvSpPr>
          <p:nvPr>
            <p:ph type="subTitle" idx="1"/>
          </p:nvPr>
        </p:nvSpPr>
        <p:spPr/>
        <p:txBody>
          <a:bodyPr/>
          <a:lstStyle/>
          <a:p>
            <a:endParaRPr lang="pt-PT" dirty="0"/>
          </a:p>
          <a:p>
            <a:r>
              <a:rPr lang="pt-PT" dirty="0"/>
              <a:t>Signe Vedler, Tartu Kutsehariduskeskus</a:t>
            </a:r>
          </a:p>
          <a:p>
            <a:r>
              <a:rPr lang="pt-PT" dirty="0"/>
              <a:t>Triin Kangur, BCS Koolitus</a:t>
            </a:r>
          </a:p>
        </p:txBody>
      </p:sp>
    </p:spTree>
    <p:extLst>
      <p:ext uri="{BB962C8B-B14F-4D97-AF65-F5344CB8AC3E}">
        <p14:creationId xmlns:p14="http://schemas.microsoft.com/office/powerpoint/2010/main" val="261778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F11B-C94A-47D5-BE80-F2D47D0CBC4D}"/>
              </a:ext>
            </a:extLst>
          </p:cNvPr>
          <p:cNvSpPr>
            <a:spLocks noGrp="1"/>
          </p:cNvSpPr>
          <p:nvPr>
            <p:ph type="title"/>
          </p:nvPr>
        </p:nvSpPr>
        <p:spPr/>
        <p:txBody>
          <a:bodyPr/>
          <a:lstStyle/>
          <a:p>
            <a:r>
              <a:rPr lang="en-US" dirty="0" err="1"/>
              <a:t>Projekti</a:t>
            </a:r>
            <a:r>
              <a:rPr lang="en-US" dirty="0"/>
              <a:t> </a:t>
            </a:r>
            <a:r>
              <a:rPr lang="en-US" dirty="0" err="1"/>
              <a:t>eesmärk</a:t>
            </a:r>
            <a:endParaRPr lang="en-US" dirty="0"/>
          </a:p>
        </p:txBody>
      </p:sp>
      <p:sp>
        <p:nvSpPr>
          <p:cNvPr id="3" name="Content Placeholder 2">
            <a:extLst>
              <a:ext uri="{FF2B5EF4-FFF2-40B4-BE49-F238E27FC236}">
                <a16:creationId xmlns:a16="http://schemas.microsoft.com/office/drawing/2014/main" id="{5FA62FB5-F673-4F81-8746-EED36A1AA200}"/>
              </a:ext>
            </a:extLst>
          </p:cNvPr>
          <p:cNvSpPr>
            <a:spLocks noGrp="1"/>
          </p:cNvSpPr>
          <p:nvPr>
            <p:ph sz="half" idx="2"/>
          </p:nvPr>
        </p:nvSpPr>
        <p:spPr>
          <a:xfrm>
            <a:off x="480291" y="1440872"/>
            <a:ext cx="5551054" cy="4655127"/>
          </a:xfrm>
        </p:spPr>
        <p:txBody>
          <a:bodyPr>
            <a:normAutofit/>
          </a:bodyPr>
          <a:lstStyle/>
          <a:p>
            <a:pPr marL="0" indent="0">
              <a:buNone/>
            </a:pPr>
            <a:r>
              <a:rPr lang="en-US" dirty="0" err="1"/>
              <a:t>Töötada</a:t>
            </a:r>
            <a:r>
              <a:rPr lang="en-US" dirty="0"/>
              <a:t> </a:t>
            </a:r>
            <a:r>
              <a:rPr lang="en-US" dirty="0" err="1"/>
              <a:t>välja</a:t>
            </a:r>
            <a:r>
              <a:rPr lang="en-US" dirty="0"/>
              <a:t> ja </a:t>
            </a:r>
            <a:r>
              <a:rPr lang="en-US" dirty="0" err="1"/>
              <a:t>piloteerida</a:t>
            </a:r>
            <a:r>
              <a:rPr lang="en-US" dirty="0"/>
              <a:t> </a:t>
            </a:r>
            <a:r>
              <a:rPr lang="en-US" dirty="0" err="1"/>
              <a:t>rahvusvahelist</a:t>
            </a:r>
            <a:r>
              <a:rPr lang="en-US" dirty="0"/>
              <a:t>  </a:t>
            </a:r>
            <a:r>
              <a:rPr lang="en-US" dirty="0" err="1"/>
              <a:t>klastrimudelit</a:t>
            </a:r>
            <a:r>
              <a:rPr lang="en-US" dirty="0"/>
              <a:t>, </a:t>
            </a:r>
            <a:r>
              <a:rPr lang="en-US" dirty="0" err="1"/>
              <a:t>kus</a:t>
            </a:r>
            <a:r>
              <a:rPr lang="en-US" dirty="0"/>
              <a:t> on 4 </a:t>
            </a:r>
            <a:r>
              <a:rPr lang="en-US" dirty="0" err="1"/>
              <a:t>kasusaajat</a:t>
            </a:r>
            <a:r>
              <a:rPr lang="en-US" dirty="0"/>
              <a:t>:</a:t>
            </a:r>
          </a:p>
          <a:p>
            <a:pPr marL="0" indent="0">
              <a:buNone/>
            </a:pPr>
            <a:endParaRPr lang="en-US" dirty="0"/>
          </a:p>
          <a:p>
            <a:pPr>
              <a:buBlip>
                <a:blip r:embed="rId3">
                  <a:extLst>
                    <a:ext uri="{96DAC541-7B7A-43D3-8B79-37D633B846F1}">
                      <asvg:svgBlip xmlns:asvg="http://schemas.microsoft.com/office/drawing/2016/SVG/main" r:embed="rId4"/>
                    </a:ext>
                  </a:extLst>
                </a:blip>
              </a:buBlip>
            </a:pPr>
            <a:r>
              <a:rPr lang="en-US" dirty="0"/>
              <a:t> </a:t>
            </a:r>
            <a:r>
              <a:rPr lang="en-US" dirty="0" err="1"/>
              <a:t>kutseõppeasutused</a:t>
            </a:r>
            <a:r>
              <a:rPr lang="en-US" dirty="0"/>
              <a:t> </a:t>
            </a:r>
          </a:p>
          <a:p>
            <a:pPr>
              <a:buBlip>
                <a:blip r:embed="rId3">
                  <a:extLst>
                    <a:ext uri="{96DAC541-7B7A-43D3-8B79-37D633B846F1}">
                      <asvg:svgBlip xmlns:asvg="http://schemas.microsoft.com/office/drawing/2016/SVG/main" r:embed="rId4"/>
                    </a:ext>
                  </a:extLst>
                </a:blip>
              </a:buBlip>
            </a:pPr>
            <a:r>
              <a:rPr lang="en-US" dirty="0"/>
              <a:t> </a:t>
            </a:r>
            <a:r>
              <a:rPr lang="en-US" dirty="0" err="1"/>
              <a:t>õpilased</a:t>
            </a:r>
            <a:r>
              <a:rPr lang="en-US" dirty="0"/>
              <a:t> ja </a:t>
            </a:r>
            <a:r>
              <a:rPr lang="en-US" dirty="0" err="1"/>
              <a:t>üliõpilased</a:t>
            </a:r>
            <a:endParaRPr lang="en-US" dirty="0"/>
          </a:p>
          <a:p>
            <a:pPr>
              <a:buBlip>
                <a:blip r:embed="rId3">
                  <a:extLst>
                    <a:ext uri="{96DAC541-7B7A-43D3-8B79-37D633B846F1}">
                      <asvg:svgBlip xmlns:asvg="http://schemas.microsoft.com/office/drawing/2016/SVG/main" r:embed="rId4"/>
                    </a:ext>
                  </a:extLst>
                </a:blip>
              </a:buBlip>
            </a:pPr>
            <a:r>
              <a:rPr lang="en-US" dirty="0"/>
              <a:t> </a:t>
            </a:r>
            <a:r>
              <a:rPr lang="en-US" dirty="0" err="1"/>
              <a:t>erinevate</a:t>
            </a:r>
            <a:r>
              <a:rPr lang="en-US" dirty="0"/>
              <a:t> </a:t>
            </a:r>
            <a:r>
              <a:rPr lang="en-US" dirty="0" err="1"/>
              <a:t>sektorite</a:t>
            </a:r>
            <a:r>
              <a:rPr lang="en-US" dirty="0"/>
              <a:t> </a:t>
            </a:r>
            <a:r>
              <a:rPr lang="en-US" dirty="0" err="1"/>
              <a:t>ettevõtted</a:t>
            </a:r>
            <a:endParaRPr lang="en-US" dirty="0"/>
          </a:p>
          <a:p>
            <a:pPr>
              <a:buBlip>
                <a:blip r:embed="rId3">
                  <a:extLst>
                    <a:ext uri="{96DAC541-7B7A-43D3-8B79-37D633B846F1}">
                      <asvg:svgBlip xmlns:asvg="http://schemas.microsoft.com/office/drawing/2016/SVG/main" r:embed="rId4"/>
                    </a:ext>
                  </a:extLst>
                </a:blip>
              </a:buBlip>
            </a:pPr>
            <a:r>
              <a:rPr lang="en-US" dirty="0"/>
              <a:t> </a:t>
            </a:r>
            <a:r>
              <a:rPr lang="en-US" dirty="0" err="1"/>
              <a:t>katusorganisatsioonid</a:t>
            </a:r>
            <a:r>
              <a:rPr lang="en-US" dirty="0"/>
              <a:t> ja </a:t>
            </a:r>
            <a:r>
              <a:rPr lang="en-US" dirty="0" err="1"/>
              <a:t>avalik</a:t>
            </a:r>
            <a:r>
              <a:rPr lang="en-US" dirty="0"/>
              <a:t> </a:t>
            </a:r>
            <a:r>
              <a:rPr lang="en-US" dirty="0" err="1"/>
              <a:t>sektor</a:t>
            </a:r>
            <a:endParaRPr lang="en-US" dirty="0"/>
          </a:p>
          <a:p>
            <a:pPr>
              <a:buBlip>
                <a:blip r:embed="rId3">
                  <a:extLst>
                    <a:ext uri="{96DAC541-7B7A-43D3-8B79-37D633B846F1}">
                      <asvg:svgBlip xmlns:asvg="http://schemas.microsoft.com/office/drawing/2016/SVG/main" r:embed="rId4"/>
                    </a:ext>
                  </a:extLst>
                </a:blip>
              </a:buBlip>
            </a:pPr>
            <a:endParaRPr lang="en-US" dirty="0"/>
          </a:p>
          <a:p>
            <a:pPr marL="0" indent="0">
              <a:buNone/>
            </a:pPr>
            <a:endParaRPr lang="en-US" dirty="0"/>
          </a:p>
        </p:txBody>
      </p:sp>
    </p:spTree>
    <p:extLst>
      <p:ext uri="{BB962C8B-B14F-4D97-AF65-F5344CB8AC3E}">
        <p14:creationId xmlns:p14="http://schemas.microsoft.com/office/powerpoint/2010/main" val="190567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3600" dirty="0"/>
              <a:t>Innovatsiooniklastri mudel</a:t>
            </a:r>
          </a:p>
        </p:txBody>
      </p:sp>
      <p:sp>
        <p:nvSpPr>
          <p:cNvPr id="3" name="Marcador de Posição de Conteúdo 2"/>
          <p:cNvSpPr>
            <a:spLocks noGrp="1"/>
          </p:cNvSpPr>
          <p:nvPr>
            <p:ph sz="half" idx="2"/>
          </p:nvPr>
        </p:nvSpPr>
        <p:spPr/>
        <p:txBody>
          <a:bodyPr>
            <a:normAutofit fontScale="77500" lnSpcReduction="20000"/>
          </a:bodyPr>
          <a:lstStyle/>
          <a:p>
            <a:pPr>
              <a:buBlip>
                <a:blip r:embed="rId2">
                  <a:extLst>
                    <a:ext uri="{96DAC541-7B7A-43D3-8B79-37D633B846F1}">
                      <asvg:svgBlip xmlns:asvg="http://schemas.microsoft.com/office/drawing/2016/SVG/main" r:embed="rId3"/>
                    </a:ext>
                  </a:extLst>
                </a:blip>
              </a:buBlip>
            </a:pPr>
            <a:r>
              <a:rPr lang="pt-PT" dirty="0"/>
              <a:t> arendatakse kogu projekti vältel</a:t>
            </a:r>
          </a:p>
          <a:p>
            <a:pPr>
              <a:buBlip>
                <a:blip r:embed="rId2">
                  <a:extLst>
                    <a:ext uri="{96DAC541-7B7A-43D3-8B79-37D633B846F1}">
                      <asvg:svgBlip xmlns:asvg="http://schemas.microsoft.com/office/drawing/2016/SVG/main" r:embed="rId3"/>
                    </a:ext>
                  </a:extLst>
                </a:blip>
              </a:buBlip>
            </a:pPr>
            <a:r>
              <a:rPr lang="pt-PT" dirty="0"/>
              <a:t> üks tegevus annab sisendi järgmisele</a:t>
            </a:r>
          </a:p>
          <a:p>
            <a:pPr>
              <a:buBlip>
                <a:blip r:embed="rId2">
                  <a:extLst>
                    <a:ext uri="{96DAC541-7B7A-43D3-8B79-37D633B846F1}">
                      <asvg:svgBlip xmlns:asvg="http://schemas.microsoft.com/office/drawing/2016/SVG/main" r:embed="rId3"/>
                    </a:ext>
                  </a:extLst>
                </a:blip>
              </a:buBlip>
            </a:pPr>
            <a:r>
              <a:rPr lang="pt-PT" dirty="0"/>
              <a:t>2 pilvetehnoloogia õppimise pilootvooru mudeliga</a:t>
            </a:r>
          </a:p>
          <a:p>
            <a:pPr marL="0" indent="0">
              <a:buNone/>
            </a:pPr>
            <a:r>
              <a:rPr lang="pt-PT" dirty="0"/>
              <a:t>21 päevane treening+ 130 päeva kinnistav praktika</a:t>
            </a:r>
          </a:p>
          <a:p>
            <a:pPr>
              <a:buBlip>
                <a:blip r:embed="rId2">
                  <a:extLst>
                    <a:ext uri="{96DAC541-7B7A-43D3-8B79-37D633B846F1}">
                      <asvg:svgBlip xmlns:asvg="http://schemas.microsoft.com/office/drawing/2016/SVG/main" r:embed="rId3"/>
                    </a:ext>
                  </a:extLst>
                </a:blip>
              </a:buBlip>
            </a:pPr>
            <a:r>
              <a:rPr lang="pt-PT" dirty="0"/>
              <a:t>Erinevad sihtrühmad pilootvoorudel</a:t>
            </a:r>
          </a:p>
          <a:p>
            <a:pPr>
              <a:buBlip>
                <a:blip r:embed="rId2">
                  <a:extLst>
                    <a:ext uri="{96DAC541-7B7A-43D3-8B79-37D633B846F1}">
                      <asvg:svgBlip xmlns:asvg="http://schemas.microsoft.com/office/drawing/2016/SVG/main" r:embed="rId3"/>
                    </a:ext>
                  </a:extLst>
                </a:blip>
              </a:buBlip>
            </a:pPr>
            <a:r>
              <a:rPr lang="pt-PT" dirty="0"/>
              <a:t>edasisidestamine</a:t>
            </a:r>
          </a:p>
          <a:p>
            <a:pPr>
              <a:buBlip>
                <a:blip r:embed="rId2">
                  <a:extLst>
                    <a:ext uri="{96DAC541-7B7A-43D3-8B79-37D633B846F1}">
                      <asvg:svgBlip xmlns:asvg="http://schemas.microsoft.com/office/drawing/2016/SVG/main" r:embed="rId3"/>
                    </a:ext>
                  </a:extLst>
                </a:blip>
              </a:buBlip>
            </a:pPr>
            <a:r>
              <a:rPr lang="pt-PT" dirty="0"/>
              <a:t>taustal toetavad teadusuuringud</a:t>
            </a:r>
          </a:p>
          <a:p>
            <a:pPr>
              <a:buBlip>
                <a:blip r:embed="rId2">
                  <a:extLst>
                    <a:ext uri="{96DAC541-7B7A-43D3-8B79-37D633B846F1}">
                      <asvg:svgBlip xmlns:asvg="http://schemas.microsoft.com/office/drawing/2016/SVG/main" r:embed="rId3"/>
                    </a:ext>
                  </a:extLst>
                </a:blip>
              </a:buBlip>
            </a:pPr>
            <a:r>
              <a:rPr lang="pt-PT" dirty="0"/>
              <a:t>levitustegevus</a:t>
            </a:r>
          </a:p>
          <a:p>
            <a:pPr>
              <a:buBlip>
                <a:blip r:embed="rId2">
                  <a:extLst>
                    <a:ext uri="{96DAC541-7B7A-43D3-8B79-37D633B846F1}">
                      <asvg:svgBlip xmlns:asvg="http://schemas.microsoft.com/office/drawing/2016/SVG/main" r:embed="rId3"/>
                    </a:ext>
                  </a:extLst>
                </a:blip>
              </a:buBlip>
            </a:pPr>
            <a:endParaRPr lang="pt-PT" dirty="0"/>
          </a:p>
          <a:p>
            <a:endParaRPr lang="pt-PT" dirty="0"/>
          </a:p>
        </p:txBody>
      </p:sp>
    </p:spTree>
    <p:extLst>
      <p:ext uri="{BB962C8B-B14F-4D97-AF65-F5344CB8AC3E}">
        <p14:creationId xmlns:p14="http://schemas.microsoft.com/office/powerpoint/2010/main" val="35719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742798" y="1229938"/>
            <a:ext cx="10417571" cy="2401352"/>
            <a:chOff x="144775" y="1757475"/>
            <a:chExt cx="11333165" cy="2612405"/>
          </a:xfrm>
        </p:grpSpPr>
        <p:pic>
          <p:nvPicPr>
            <p:cNvPr id="4" name="Imagem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03660" y="3634670"/>
              <a:ext cx="1084380" cy="638437"/>
            </a:xfrm>
            <a:prstGeom prst="rect">
              <a:avLst/>
            </a:prstGeom>
          </p:spPr>
        </p:pic>
        <p:pic>
          <p:nvPicPr>
            <p:cNvPr id="5" name="Imagem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83454" y="3622078"/>
              <a:ext cx="1755134" cy="663620"/>
            </a:xfrm>
            <a:prstGeom prst="rect">
              <a:avLst/>
            </a:prstGeom>
          </p:spPr>
        </p:pic>
        <p:pic>
          <p:nvPicPr>
            <p:cNvPr id="7" name="Imagem 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2815" y="3664571"/>
              <a:ext cx="2412939" cy="578635"/>
            </a:xfrm>
            <a:prstGeom prst="rect">
              <a:avLst/>
            </a:prstGeom>
          </p:spPr>
        </p:pic>
        <p:pic>
          <p:nvPicPr>
            <p:cNvPr id="8" name="Imagem 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13760" y="1986359"/>
              <a:ext cx="2064180" cy="556969"/>
            </a:xfrm>
            <a:prstGeom prst="rect">
              <a:avLst/>
            </a:prstGeom>
          </p:spPr>
        </p:pic>
        <p:pic>
          <p:nvPicPr>
            <p:cNvPr id="9" name="Imagem 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7037" y="1757475"/>
              <a:ext cx="1604551" cy="1014736"/>
            </a:xfrm>
            <a:prstGeom prst="rect">
              <a:avLst/>
            </a:prstGeom>
          </p:spPr>
        </p:pic>
        <p:pic>
          <p:nvPicPr>
            <p:cNvPr id="10" name="Imagem 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84987" y="1760661"/>
              <a:ext cx="984732" cy="1008365"/>
            </a:xfrm>
            <a:prstGeom prst="rect">
              <a:avLst/>
            </a:prstGeom>
          </p:spPr>
        </p:pic>
        <p:pic>
          <p:nvPicPr>
            <p:cNvPr id="11" name="Imagem 1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5961" y="1829065"/>
              <a:ext cx="1591885" cy="871557"/>
            </a:xfrm>
            <a:prstGeom prst="rect">
              <a:avLst/>
            </a:prstGeom>
          </p:spPr>
        </p:pic>
        <p:pic>
          <p:nvPicPr>
            <p:cNvPr id="12" name="Imagem 11"/>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4775" y="3667556"/>
              <a:ext cx="2228606" cy="572665"/>
            </a:xfrm>
            <a:prstGeom prst="rect">
              <a:avLst/>
            </a:prstGeom>
          </p:spPr>
        </p:pic>
        <p:pic>
          <p:nvPicPr>
            <p:cNvPr id="13" name="Imagem 12"/>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48661" y="3483669"/>
              <a:ext cx="1506247" cy="886211"/>
            </a:xfrm>
            <a:prstGeom prst="rect">
              <a:avLst/>
            </a:prstGeom>
          </p:spPr>
        </p:pic>
        <p:pic>
          <p:nvPicPr>
            <p:cNvPr id="14" name="Imagem 13"/>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90624" y="2060798"/>
              <a:ext cx="2131813" cy="408090"/>
            </a:xfrm>
            <a:prstGeom prst="rect">
              <a:avLst/>
            </a:prstGeom>
          </p:spPr>
        </p:pic>
      </p:grpSp>
      <p:pic>
        <p:nvPicPr>
          <p:cNvPr id="15" name="Picture 29"/>
          <p:cNvPicPr/>
          <p:nvPr/>
        </p:nvPicPr>
        <p:blipFill>
          <a:blip r:embed="rId12" cstate="print">
            <a:extLst>
              <a:ext uri="{28A0092B-C50C-407E-A947-70E740481C1C}">
                <a14:useLocalDpi xmlns:a14="http://schemas.microsoft.com/office/drawing/2010/main" val="0"/>
              </a:ext>
            </a:extLst>
          </a:blip>
          <a:stretch>
            <a:fillRect/>
          </a:stretch>
        </p:blipFill>
        <p:spPr>
          <a:xfrm>
            <a:off x="716019" y="4572994"/>
            <a:ext cx="2228606" cy="636173"/>
          </a:xfrm>
          <a:prstGeom prst="rect">
            <a:avLst/>
          </a:prstGeom>
        </p:spPr>
      </p:pic>
      <p:graphicFrame>
        <p:nvGraphicFramePr>
          <p:cNvPr id="23" name="Tabela 22"/>
          <p:cNvGraphicFramePr>
            <a:graphicFrameLocks noGrp="1"/>
          </p:cNvGraphicFramePr>
          <p:nvPr>
            <p:extLst>
              <p:ext uri="{D42A27DB-BD31-4B8C-83A1-F6EECF244321}">
                <p14:modId xmlns:p14="http://schemas.microsoft.com/office/powerpoint/2010/main" val="1154720648"/>
              </p:ext>
            </p:extLst>
          </p:nvPr>
        </p:nvGraphicFramePr>
        <p:xfrm>
          <a:off x="3271396" y="4602104"/>
          <a:ext cx="7490389" cy="577954"/>
        </p:xfrm>
        <a:graphic>
          <a:graphicData uri="http://schemas.openxmlformats.org/drawingml/2006/table">
            <a:tbl>
              <a:tblPr>
                <a:tableStyleId>{5C22544A-7EE6-4342-B048-85BDC9FD1C3A}</a:tableStyleId>
              </a:tblPr>
              <a:tblGrid>
                <a:gridCol w="7490389">
                  <a:extLst>
                    <a:ext uri="{9D8B030D-6E8A-4147-A177-3AD203B41FA5}">
                      <a16:colId xmlns:a16="http://schemas.microsoft.com/office/drawing/2014/main" val="20000"/>
                    </a:ext>
                  </a:extLst>
                </a:gridCol>
              </a:tblGrid>
              <a:tr h="577954">
                <a:tc>
                  <a:txBody>
                    <a:bodyPr/>
                    <a:lstStyle/>
                    <a:p>
                      <a:pPr algn="l">
                        <a:lnSpc>
                          <a:spcPct val="107000"/>
                        </a:lnSpc>
                        <a:spcAft>
                          <a:spcPts val="800"/>
                        </a:spcAft>
                      </a:pPr>
                      <a:r>
                        <a:rPr lang="en-GB" sz="1000" dirty="0">
                          <a:solidFill>
                            <a:schemeClr val="bg1">
                              <a:lumMod val="50000"/>
                            </a:schemeClr>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(Project Nº.:  612656-EPP-1-2019-1-FI-EPPKA2-SSA-P )</a:t>
                      </a:r>
                      <a:endParaRPr lang="pt-PT" sz="1000" dirty="0">
                        <a:solidFill>
                          <a:schemeClr val="bg1">
                            <a:lumMod val="50000"/>
                          </a:schemeClr>
                        </a:solidFill>
                      </a:endParaRPr>
                    </a:p>
                  </a:txBody>
                  <a:tcPr marL="89535" marR="895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5695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3600" dirty="0"/>
              <a:t>Mitu  olulist mõõdet</a:t>
            </a:r>
          </a:p>
        </p:txBody>
      </p:sp>
      <p:sp>
        <p:nvSpPr>
          <p:cNvPr id="3" name="Marcador de Posição de Conteúdo 2"/>
          <p:cNvSpPr>
            <a:spLocks noGrp="1"/>
          </p:cNvSpPr>
          <p:nvPr>
            <p:ph sz="half" idx="2"/>
          </p:nvPr>
        </p:nvSpPr>
        <p:spPr/>
        <p:txBody>
          <a:bodyPr>
            <a:normAutofit fontScale="70000" lnSpcReduction="20000"/>
          </a:bodyPr>
          <a:lstStyle/>
          <a:p>
            <a:r>
              <a:rPr lang="pt-PT" dirty="0"/>
              <a:t>Rahvusvaheline mõõde</a:t>
            </a:r>
          </a:p>
          <a:p>
            <a:r>
              <a:rPr lang="pt-PT" dirty="0"/>
              <a:t>Regionaalne mõõde</a:t>
            </a:r>
          </a:p>
          <a:p>
            <a:r>
              <a:rPr lang="pt-PT" dirty="0"/>
              <a:t>Kohalik mõõde</a:t>
            </a:r>
          </a:p>
          <a:p>
            <a:pPr marL="0" indent="0">
              <a:buNone/>
            </a:pPr>
            <a:r>
              <a:rPr lang="pt-PT" dirty="0"/>
              <a:t>Eripära:</a:t>
            </a:r>
          </a:p>
          <a:p>
            <a:r>
              <a:rPr lang="pt-PT" dirty="0"/>
              <a:t>Haridustasemete ülene</a:t>
            </a:r>
          </a:p>
          <a:p>
            <a:r>
              <a:rPr lang="pt-PT" dirty="0"/>
              <a:t>Kultuurideülene</a:t>
            </a:r>
          </a:p>
          <a:p>
            <a:r>
              <a:rPr lang="pt-PT" dirty="0"/>
              <a:t>Erinevad tehnoloogiad ja teenusepakkujad</a:t>
            </a:r>
          </a:p>
          <a:p>
            <a:r>
              <a:rPr lang="pt-PT" dirty="0"/>
              <a:t>Agiilne lähenemine tulemusele</a:t>
            </a:r>
          </a:p>
          <a:p>
            <a:r>
              <a:rPr lang="pt-PT" dirty="0"/>
              <a:t>Projekt on aluseks piirkondlike kompetentsikeskuste kujunemisele</a:t>
            </a:r>
          </a:p>
          <a:p>
            <a:endParaRPr lang="pt-PT" dirty="0"/>
          </a:p>
          <a:p>
            <a:endParaRPr lang="pt-PT" dirty="0"/>
          </a:p>
        </p:txBody>
      </p:sp>
    </p:spTree>
    <p:extLst>
      <p:ext uri="{BB962C8B-B14F-4D97-AF65-F5344CB8AC3E}">
        <p14:creationId xmlns:p14="http://schemas.microsoft.com/office/powerpoint/2010/main" val="123358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58A0-BF36-4DA5-805D-6BDCC7FCDA9C}"/>
              </a:ext>
            </a:extLst>
          </p:cNvPr>
          <p:cNvSpPr>
            <a:spLocks noGrp="1"/>
          </p:cNvSpPr>
          <p:nvPr>
            <p:ph type="title"/>
          </p:nvPr>
        </p:nvSpPr>
        <p:spPr/>
        <p:txBody>
          <a:bodyPr/>
          <a:lstStyle/>
          <a:p>
            <a:r>
              <a:rPr lang="en-US" dirty="0" err="1"/>
              <a:t>Projekti</a:t>
            </a:r>
            <a:r>
              <a:rPr lang="en-US" dirty="0"/>
              <a:t> 4 </a:t>
            </a:r>
            <a:r>
              <a:rPr lang="en-US" dirty="0" err="1"/>
              <a:t>osa</a:t>
            </a:r>
            <a:endParaRPr lang="en-US" dirty="0"/>
          </a:p>
        </p:txBody>
      </p:sp>
      <p:sp>
        <p:nvSpPr>
          <p:cNvPr id="3" name="Content Placeholder 2">
            <a:extLst>
              <a:ext uri="{FF2B5EF4-FFF2-40B4-BE49-F238E27FC236}">
                <a16:creationId xmlns:a16="http://schemas.microsoft.com/office/drawing/2014/main" id="{E6984AC0-AD93-4666-B073-04DC95029DFA}"/>
              </a:ext>
            </a:extLst>
          </p:cNvPr>
          <p:cNvSpPr>
            <a:spLocks noGrp="1"/>
          </p:cNvSpPr>
          <p:nvPr>
            <p:ph sz="half" idx="2"/>
          </p:nvPr>
        </p:nvSpPr>
        <p:spPr/>
        <p:txBody>
          <a:bodyPr/>
          <a:lstStyle/>
          <a:p>
            <a:r>
              <a:rPr lang="en-US" dirty="0" err="1"/>
              <a:t>Klastri</a:t>
            </a:r>
            <a:r>
              <a:rPr lang="en-US" dirty="0"/>
              <a:t> </a:t>
            </a:r>
            <a:r>
              <a:rPr lang="en-US" dirty="0" err="1"/>
              <a:t>mudeli</a:t>
            </a:r>
            <a:r>
              <a:rPr lang="en-US" dirty="0"/>
              <a:t> </a:t>
            </a:r>
            <a:r>
              <a:rPr lang="en-US" dirty="0" err="1"/>
              <a:t>väljatöötamine</a:t>
            </a:r>
            <a:endParaRPr lang="en-US" dirty="0"/>
          </a:p>
          <a:p>
            <a:r>
              <a:rPr lang="en-US" dirty="0" err="1"/>
              <a:t>Teenuse</a:t>
            </a:r>
            <a:r>
              <a:rPr lang="en-US" dirty="0"/>
              <a:t> </a:t>
            </a:r>
            <a:r>
              <a:rPr lang="en-US" dirty="0" err="1"/>
              <a:t>disainimine</a:t>
            </a:r>
            <a:endParaRPr lang="en-US" dirty="0"/>
          </a:p>
          <a:p>
            <a:r>
              <a:rPr lang="en-US" dirty="0" err="1"/>
              <a:t>Loodud</a:t>
            </a:r>
            <a:r>
              <a:rPr lang="en-US" dirty="0"/>
              <a:t> </a:t>
            </a:r>
            <a:r>
              <a:rPr lang="en-US" dirty="0" err="1"/>
              <a:t>mudeli</a:t>
            </a:r>
            <a:r>
              <a:rPr lang="en-US" dirty="0"/>
              <a:t> </a:t>
            </a:r>
            <a:r>
              <a:rPr lang="en-US" dirty="0" err="1"/>
              <a:t>piloteerimine</a:t>
            </a:r>
            <a:endParaRPr lang="en-US" dirty="0"/>
          </a:p>
          <a:p>
            <a:r>
              <a:rPr lang="en-US" dirty="0" err="1"/>
              <a:t>Teaduspõhine</a:t>
            </a:r>
            <a:r>
              <a:rPr lang="en-US" dirty="0"/>
              <a:t> </a:t>
            </a:r>
            <a:r>
              <a:rPr lang="en-US" dirty="0" err="1"/>
              <a:t>lähenemine</a:t>
            </a:r>
            <a:r>
              <a:rPr lang="en-US" dirty="0"/>
              <a:t> ja </a:t>
            </a:r>
            <a:r>
              <a:rPr lang="en-US" dirty="0" err="1"/>
              <a:t>innovatsioon</a:t>
            </a:r>
            <a:endParaRPr lang="en-US" dirty="0"/>
          </a:p>
          <a:p>
            <a:endParaRPr lang="en-US" dirty="0"/>
          </a:p>
          <a:p>
            <a:endParaRPr lang="en-US" dirty="0"/>
          </a:p>
        </p:txBody>
      </p:sp>
    </p:spTree>
    <p:extLst>
      <p:ext uri="{BB962C8B-B14F-4D97-AF65-F5344CB8AC3E}">
        <p14:creationId xmlns:p14="http://schemas.microsoft.com/office/powerpoint/2010/main" val="159136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9B77-CBFE-49D8-98A7-6569340BBF96}"/>
              </a:ext>
            </a:extLst>
          </p:cNvPr>
          <p:cNvSpPr>
            <a:spLocks noGrp="1"/>
          </p:cNvSpPr>
          <p:nvPr>
            <p:ph type="title"/>
          </p:nvPr>
        </p:nvSpPr>
        <p:spPr/>
        <p:txBody>
          <a:bodyPr/>
          <a:lstStyle/>
          <a:p>
            <a:r>
              <a:rPr lang="en-US" dirty="0" err="1"/>
              <a:t>Projekti</a:t>
            </a:r>
            <a:r>
              <a:rPr lang="en-US" dirty="0"/>
              <a:t> </a:t>
            </a:r>
            <a:r>
              <a:rPr lang="en-US" dirty="0" err="1"/>
              <a:t>tulemused</a:t>
            </a:r>
            <a:endParaRPr lang="en-US" dirty="0"/>
          </a:p>
        </p:txBody>
      </p:sp>
      <p:sp>
        <p:nvSpPr>
          <p:cNvPr id="3" name="Content Placeholder 2">
            <a:extLst>
              <a:ext uri="{FF2B5EF4-FFF2-40B4-BE49-F238E27FC236}">
                <a16:creationId xmlns:a16="http://schemas.microsoft.com/office/drawing/2014/main" id="{93DF1DE5-F9F1-4E1F-A7F6-8936F3899BF4}"/>
              </a:ext>
            </a:extLst>
          </p:cNvPr>
          <p:cNvSpPr>
            <a:spLocks noGrp="1"/>
          </p:cNvSpPr>
          <p:nvPr>
            <p:ph sz="half" idx="2"/>
          </p:nvPr>
        </p:nvSpPr>
        <p:spPr/>
        <p:txBody>
          <a:bodyPr>
            <a:normAutofit fontScale="85000" lnSpcReduction="20000"/>
          </a:bodyPr>
          <a:lstStyle/>
          <a:p>
            <a:r>
              <a:rPr lang="en-US" sz="2400" dirty="0" err="1"/>
              <a:t>Viis</a:t>
            </a:r>
            <a:r>
              <a:rPr lang="en-US" sz="2400" dirty="0"/>
              <a:t> </a:t>
            </a:r>
            <a:r>
              <a:rPr lang="en-US" sz="2400" dirty="0" err="1"/>
              <a:t>omavahel</a:t>
            </a:r>
            <a:r>
              <a:rPr lang="en-US" sz="2400" dirty="0"/>
              <a:t> </a:t>
            </a:r>
            <a:r>
              <a:rPr lang="en-US" sz="2400" dirty="0" err="1"/>
              <a:t>seotud</a:t>
            </a:r>
            <a:r>
              <a:rPr lang="en-US" sz="2400" dirty="0"/>
              <a:t> </a:t>
            </a:r>
            <a:r>
              <a:rPr lang="en-US" sz="2400" dirty="0" err="1"/>
              <a:t>sõlmpunkti</a:t>
            </a:r>
            <a:r>
              <a:rPr lang="en-US" sz="2400" dirty="0"/>
              <a:t> </a:t>
            </a:r>
            <a:r>
              <a:rPr lang="en-US" sz="2400" dirty="0" err="1"/>
              <a:t>klastris</a:t>
            </a:r>
            <a:r>
              <a:rPr lang="en-US" sz="2400" dirty="0"/>
              <a:t>, </a:t>
            </a:r>
            <a:r>
              <a:rPr lang="en-US" sz="2400" dirty="0" err="1"/>
              <a:t>mille</a:t>
            </a:r>
            <a:r>
              <a:rPr lang="en-US" sz="2400" dirty="0"/>
              <a:t> </a:t>
            </a:r>
            <a:r>
              <a:rPr lang="en-US" sz="2400" dirty="0" err="1"/>
              <a:t>tegevus</a:t>
            </a:r>
            <a:r>
              <a:rPr lang="en-US" sz="2400" dirty="0"/>
              <a:t> </a:t>
            </a:r>
            <a:r>
              <a:rPr lang="en-US" sz="2400" dirty="0" err="1"/>
              <a:t>toetab</a:t>
            </a:r>
            <a:r>
              <a:rPr lang="en-US" sz="2400" dirty="0"/>
              <a:t> </a:t>
            </a:r>
            <a:r>
              <a:rPr lang="en-US" sz="2400" dirty="0" err="1"/>
              <a:t>uute</a:t>
            </a:r>
            <a:r>
              <a:rPr lang="en-US" sz="2400" dirty="0"/>
              <a:t> start </a:t>
            </a:r>
            <a:r>
              <a:rPr lang="en-US" sz="2400" dirty="0" err="1"/>
              <a:t>upide</a:t>
            </a:r>
            <a:r>
              <a:rPr lang="en-US" sz="2400" dirty="0"/>
              <a:t> </a:t>
            </a:r>
            <a:r>
              <a:rPr lang="en-US" sz="2400" dirty="0" err="1"/>
              <a:t>teket</a:t>
            </a:r>
            <a:endParaRPr lang="en-US" sz="2400" dirty="0"/>
          </a:p>
          <a:p>
            <a:r>
              <a:rPr lang="en-US" sz="2400" dirty="0" err="1"/>
              <a:t>Digitaalse</a:t>
            </a:r>
            <a:r>
              <a:rPr lang="en-US" sz="2400" dirty="0"/>
              <a:t> </a:t>
            </a:r>
            <a:r>
              <a:rPr lang="en-US" sz="2400" dirty="0" err="1"/>
              <a:t>innovatsioonikeskuse</a:t>
            </a:r>
            <a:r>
              <a:rPr lang="en-US" sz="2400" dirty="0"/>
              <a:t> </a:t>
            </a:r>
            <a:r>
              <a:rPr lang="en-US" sz="2400" dirty="0" err="1"/>
              <a:t>mudel</a:t>
            </a:r>
            <a:r>
              <a:rPr lang="en-US" sz="2400" dirty="0"/>
              <a:t> </a:t>
            </a:r>
            <a:r>
              <a:rPr lang="en-US" sz="2400" dirty="0" err="1"/>
              <a:t>pilveteenuste</a:t>
            </a:r>
            <a:r>
              <a:rPr lang="en-US" sz="2400" dirty="0"/>
              <a:t> </a:t>
            </a:r>
            <a:r>
              <a:rPr lang="en-US" sz="2400" dirty="0" err="1"/>
              <a:t>kasutuselevõtuks</a:t>
            </a:r>
            <a:endParaRPr lang="en-US" sz="2400" dirty="0"/>
          </a:p>
          <a:p>
            <a:r>
              <a:rPr lang="en-US" sz="2400" dirty="0" err="1"/>
              <a:t>Pilveteenuste</a:t>
            </a:r>
            <a:r>
              <a:rPr lang="en-US" sz="2400" dirty="0"/>
              <a:t> </a:t>
            </a:r>
            <a:r>
              <a:rPr lang="en-US" sz="2400" dirty="0" err="1"/>
              <a:t>õpetamise</a:t>
            </a:r>
            <a:r>
              <a:rPr lang="en-US" sz="2400" dirty="0"/>
              <a:t> </a:t>
            </a:r>
            <a:r>
              <a:rPr lang="en-US" sz="2400" dirty="0" err="1"/>
              <a:t>kontseptsiooni</a:t>
            </a:r>
            <a:r>
              <a:rPr lang="en-US" sz="2400" dirty="0"/>
              <a:t> ja </a:t>
            </a:r>
            <a:r>
              <a:rPr lang="en-US" sz="2400" dirty="0" err="1"/>
              <a:t>õpikeskkonna</a:t>
            </a:r>
            <a:r>
              <a:rPr lang="en-US" sz="2400" dirty="0"/>
              <a:t> </a:t>
            </a:r>
            <a:r>
              <a:rPr lang="en-US" sz="2400" dirty="0" err="1"/>
              <a:t>loomine</a:t>
            </a:r>
            <a:endParaRPr lang="en-US" sz="2400" dirty="0"/>
          </a:p>
          <a:p>
            <a:r>
              <a:rPr lang="en-US" sz="2400" dirty="0" err="1"/>
              <a:t>Õppematerjalide</a:t>
            </a:r>
            <a:r>
              <a:rPr lang="en-US" sz="2400" dirty="0"/>
              <a:t> </a:t>
            </a:r>
            <a:r>
              <a:rPr lang="en-US" sz="2400" dirty="0" err="1"/>
              <a:t>loomine</a:t>
            </a:r>
            <a:r>
              <a:rPr lang="en-US" sz="2400" dirty="0"/>
              <a:t> </a:t>
            </a:r>
            <a:r>
              <a:rPr lang="en-US" sz="2400" dirty="0" err="1"/>
              <a:t>õppepäevadeks</a:t>
            </a:r>
            <a:endParaRPr lang="en-US" sz="2400" dirty="0"/>
          </a:p>
          <a:p>
            <a:r>
              <a:rPr lang="en-US" sz="2400" dirty="0" err="1"/>
              <a:t>Planeeritava</a:t>
            </a:r>
            <a:r>
              <a:rPr lang="en-US" sz="2400" dirty="0"/>
              <a:t> </a:t>
            </a:r>
            <a:r>
              <a:rPr lang="en-US" sz="2400" dirty="0" err="1"/>
              <a:t>õppe</a:t>
            </a:r>
            <a:r>
              <a:rPr lang="en-US" sz="2400" dirty="0"/>
              <a:t> </a:t>
            </a:r>
            <a:r>
              <a:rPr lang="en-US" sz="2400" dirty="0" err="1"/>
              <a:t>läbiviimine</a:t>
            </a:r>
            <a:r>
              <a:rPr lang="en-US" sz="2400" dirty="0"/>
              <a:t> </a:t>
            </a:r>
            <a:r>
              <a:rPr lang="en-US" sz="2400" dirty="0" err="1"/>
              <a:t>loodud</a:t>
            </a:r>
            <a:r>
              <a:rPr lang="en-US" sz="2400" dirty="0"/>
              <a:t> </a:t>
            </a:r>
            <a:r>
              <a:rPr lang="en-US" sz="2400" dirty="0" err="1"/>
              <a:t>keskkonnas</a:t>
            </a:r>
            <a:endParaRPr lang="en-US" sz="2400" dirty="0"/>
          </a:p>
          <a:p>
            <a:r>
              <a:rPr lang="en-US" sz="2400" dirty="0" err="1"/>
              <a:t>Tulemuste</a:t>
            </a:r>
            <a:r>
              <a:rPr lang="en-US" sz="2400" dirty="0"/>
              <a:t> </a:t>
            </a:r>
            <a:r>
              <a:rPr lang="en-US" sz="2400" dirty="0" err="1"/>
              <a:t>ühine</a:t>
            </a:r>
            <a:r>
              <a:rPr lang="en-US" sz="2400" dirty="0"/>
              <a:t> </a:t>
            </a:r>
            <a:r>
              <a:rPr lang="en-US" sz="2400" dirty="0" err="1"/>
              <a:t>ülevaatamine</a:t>
            </a:r>
            <a:r>
              <a:rPr lang="en-US" sz="2400" dirty="0"/>
              <a:t> </a:t>
            </a:r>
            <a:r>
              <a:rPr lang="en-US" sz="2400" dirty="0" err="1"/>
              <a:t>erinevates</a:t>
            </a:r>
            <a:r>
              <a:rPr lang="en-US" sz="2400" dirty="0"/>
              <a:t> </a:t>
            </a:r>
            <a:r>
              <a:rPr lang="en-US" sz="2400" dirty="0" err="1"/>
              <a:t>klastri</a:t>
            </a:r>
            <a:r>
              <a:rPr lang="en-US" sz="2400" dirty="0"/>
              <a:t> </a:t>
            </a:r>
            <a:r>
              <a:rPr lang="en-US" sz="2400" dirty="0" err="1"/>
              <a:t>sõlmpunktides</a:t>
            </a:r>
            <a:r>
              <a:rPr lang="en-US" sz="2400" dirty="0"/>
              <a:t> ja </a:t>
            </a:r>
            <a:r>
              <a:rPr lang="en-US" sz="2400" dirty="0" err="1"/>
              <a:t>ühise</a:t>
            </a:r>
            <a:r>
              <a:rPr lang="en-US" sz="2400" dirty="0"/>
              <a:t> </a:t>
            </a:r>
            <a:r>
              <a:rPr lang="en-US" sz="2400" dirty="0" err="1"/>
              <a:t>teadmuse</a:t>
            </a:r>
            <a:r>
              <a:rPr lang="en-US" sz="2400" dirty="0"/>
              <a:t> </a:t>
            </a:r>
            <a:r>
              <a:rPr lang="en-US" sz="2400" dirty="0" err="1"/>
              <a:t>teke</a:t>
            </a:r>
            <a:r>
              <a:rPr lang="en-US" sz="2400" dirty="0"/>
              <a:t>, </a:t>
            </a:r>
            <a:r>
              <a:rPr lang="en-US" sz="2400" dirty="0" err="1"/>
              <a:t>kuidas</a:t>
            </a:r>
            <a:r>
              <a:rPr lang="en-US" sz="2400" dirty="0"/>
              <a:t> </a:t>
            </a:r>
            <a:r>
              <a:rPr lang="en-US" sz="2400" dirty="0" err="1"/>
              <a:t>õpetada</a:t>
            </a:r>
            <a:r>
              <a:rPr lang="en-US" sz="2400" dirty="0"/>
              <a:t> </a:t>
            </a:r>
            <a:r>
              <a:rPr lang="en-US" sz="2400" dirty="0" err="1"/>
              <a:t>pilveteenuseid</a:t>
            </a:r>
            <a:r>
              <a:rPr lang="en-US" sz="2400" dirty="0"/>
              <a:t> </a:t>
            </a:r>
            <a:r>
              <a:rPr lang="en-US" sz="2400" dirty="0" err="1"/>
              <a:t>kasutama</a:t>
            </a:r>
            <a:endParaRPr lang="en-US" sz="2400" dirty="0"/>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80091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FEEC-D37C-412D-BC9C-BF02402E3B32}"/>
              </a:ext>
            </a:extLst>
          </p:cNvPr>
          <p:cNvSpPr>
            <a:spLocks noGrp="1"/>
          </p:cNvSpPr>
          <p:nvPr>
            <p:ph type="title"/>
          </p:nvPr>
        </p:nvSpPr>
        <p:spPr/>
        <p:txBody>
          <a:bodyPr/>
          <a:lstStyle/>
          <a:p>
            <a:r>
              <a:rPr lang="en-US" dirty="0" err="1"/>
              <a:t>Kontaktid</a:t>
            </a:r>
            <a:endParaRPr lang="en-US" dirty="0"/>
          </a:p>
        </p:txBody>
      </p:sp>
      <p:sp>
        <p:nvSpPr>
          <p:cNvPr id="3" name="Content Placeholder 2">
            <a:extLst>
              <a:ext uri="{FF2B5EF4-FFF2-40B4-BE49-F238E27FC236}">
                <a16:creationId xmlns:a16="http://schemas.microsoft.com/office/drawing/2014/main" id="{35C8E68C-1A50-40DA-80F4-7CEE32846ABE}"/>
              </a:ext>
            </a:extLst>
          </p:cNvPr>
          <p:cNvSpPr>
            <a:spLocks noGrp="1"/>
          </p:cNvSpPr>
          <p:nvPr>
            <p:ph sz="half" idx="2"/>
          </p:nvPr>
        </p:nvSpPr>
        <p:spPr/>
        <p:txBody>
          <a:bodyPr>
            <a:normAutofit/>
          </a:bodyPr>
          <a:lstStyle/>
          <a:p>
            <a:pPr>
              <a:buBlip>
                <a:blip r:embed="rId2">
                  <a:extLst>
                    <a:ext uri="{96DAC541-7B7A-43D3-8B79-37D633B846F1}">
                      <asvg:svgBlip xmlns:asvg="http://schemas.microsoft.com/office/drawing/2016/SVG/main" r:embed="rId3"/>
                    </a:ext>
                  </a:extLst>
                </a:blip>
              </a:buBlip>
            </a:pPr>
            <a:r>
              <a:rPr lang="en-US" dirty="0"/>
              <a:t> </a:t>
            </a:r>
            <a:r>
              <a:rPr lang="en-US" dirty="0" err="1"/>
              <a:t>Projekti</a:t>
            </a:r>
            <a:r>
              <a:rPr lang="en-US" dirty="0"/>
              <a:t> </a:t>
            </a:r>
            <a:r>
              <a:rPr lang="en-US" dirty="0" err="1"/>
              <a:t>põhipartner</a:t>
            </a:r>
            <a:r>
              <a:rPr lang="en-US" dirty="0"/>
              <a:t> </a:t>
            </a:r>
          </a:p>
          <a:p>
            <a:pPr marL="457200" lvl="1" indent="0">
              <a:buNone/>
            </a:pPr>
            <a:r>
              <a:rPr lang="en-US" dirty="0" err="1"/>
              <a:t>Helsingi</a:t>
            </a:r>
            <a:r>
              <a:rPr lang="en-US" dirty="0"/>
              <a:t> Business school</a:t>
            </a:r>
          </a:p>
          <a:p>
            <a:pPr marL="0" indent="0">
              <a:buNone/>
            </a:pPr>
            <a:r>
              <a:rPr lang="en-US" dirty="0">
                <a:hlinkClick r:id="rId4"/>
              </a:rPr>
              <a:t>Jouni.Hytonen@bc.fi</a:t>
            </a:r>
            <a:r>
              <a:rPr lang="en-US" dirty="0"/>
              <a:t> </a:t>
            </a:r>
          </a:p>
          <a:p>
            <a:r>
              <a:rPr lang="en-US" dirty="0" err="1"/>
              <a:t>Eesti</a:t>
            </a:r>
            <a:r>
              <a:rPr lang="en-US" dirty="0"/>
              <a:t> </a:t>
            </a:r>
            <a:r>
              <a:rPr lang="en-US" dirty="0" err="1"/>
              <a:t>sõlmpunkt</a:t>
            </a:r>
            <a:r>
              <a:rPr lang="en-US" dirty="0"/>
              <a:t>: </a:t>
            </a:r>
          </a:p>
          <a:p>
            <a:pPr lvl="1">
              <a:buBlip>
                <a:blip r:embed="rId5">
                  <a:extLst>
                    <a:ext uri="{96DAC541-7B7A-43D3-8B79-37D633B846F1}">
                      <asvg:svgBlip xmlns:asvg="http://schemas.microsoft.com/office/drawing/2016/SVG/main" r:embed="rId6"/>
                    </a:ext>
                  </a:extLst>
                </a:blip>
              </a:buBlip>
            </a:pPr>
            <a:r>
              <a:rPr lang="en-US" dirty="0"/>
              <a:t>Tartu </a:t>
            </a:r>
            <a:r>
              <a:rPr lang="en-US" dirty="0" err="1"/>
              <a:t>Kutsehariduskeskus</a:t>
            </a:r>
            <a:r>
              <a:rPr lang="en-US" dirty="0"/>
              <a:t> </a:t>
            </a:r>
            <a:r>
              <a:rPr lang="en-US" dirty="0">
                <a:hlinkClick r:id="rId7"/>
              </a:rPr>
              <a:t>signe.vedler@khk.ee</a:t>
            </a:r>
            <a:endParaRPr lang="en-US" dirty="0"/>
          </a:p>
          <a:p>
            <a:pPr lvl="1">
              <a:buBlip>
                <a:blip r:embed="rId5">
                  <a:extLst>
                    <a:ext uri="{96DAC541-7B7A-43D3-8B79-37D633B846F1}">
                      <asvg:svgBlip xmlns:asvg="http://schemas.microsoft.com/office/drawing/2016/SVG/main" r:embed="rId6"/>
                    </a:ext>
                  </a:extLst>
                </a:blip>
              </a:buBlip>
            </a:pPr>
            <a:r>
              <a:rPr lang="en-US" dirty="0"/>
              <a:t>BCS </a:t>
            </a:r>
            <a:r>
              <a:rPr lang="en-US" dirty="0" err="1"/>
              <a:t>koolitus</a:t>
            </a:r>
            <a:r>
              <a:rPr lang="en-US" dirty="0"/>
              <a:t> </a:t>
            </a:r>
            <a:r>
              <a:rPr lang="en-US" dirty="0">
                <a:hlinkClick r:id="rId8"/>
              </a:rPr>
              <a:t>Triin.Kangur@bcs.ee</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4661050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ihub">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563</Words>
  <Application>Microsoft Office PowerPoint</Application>
  <PresentationFormat>Widescreen</PresentationFormat>
  <Paragraphs>123</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vt:lpstr>
      <vt:lpstr>Tema do Office</vt:lpstr>
      <vt:lpstr> Projekti “Digital Innovation Hub for cloud based services”  1.pilootvoor Tartu Kutsehariduskeskuses</vt:lpstr>
      <vt:lpstr>Projektist</vt:lpstr>
      <vt:lpstr>Projekti eesmärk</vt:lpstr>
      <vt:lpstr>Innovatsiooniklastri mudel</vt:lpstr>
      <vt:lpstr>PowerPoint Presentation</vt:lpstr>
      <vt:lpstr>Mitu  olulist mõõdet</vt:lpstr>
      <vt:lpstr>Projekti 4 osa</vt:lpstr>
      <vt:lpstr>Projekti tulemused</vt:lpstr>
      <vt:lpstr>Kontaktid</vt:lpstr>
      <vt:lpstr>Seos IT-süsteemide nooremspetsialisti õppekavaga</vt:lpstr>
      <vt:lpstr>Jagunemine etappideks</vt:lpstr>
      <vt:lpstr>21-päevane õpe  toimub igal nädalal N ja R</vt:lpstr>
      <vt:lpstr>Praktika periood</vt:lpstr>
      <vt:lpstr>Lõputöö</vt:lpstr>
      <vt:lpstr>BCS tervitus ja sõnavõtt</vt:lpstr>
      <vt:lpstr>Õppijate tutvustus, lähtepositsiooni kaardistamine</vt:lpstr>
      <vt:lpstr>KÜSIMUSED?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Roxanna Ortega</dc:creator>
  <cp:lastModifiedBy>Signe Vedler</cp:lastModifiedBy>
  <cp:revision>53</cp:revision>
  <dcterms:created xsi:type="dcterms:W3CDTF">2019-12-27T13:49:18Z</dcterms:created>
  <dcterms:modified xsi:type="dcterms:W3CDTF">2020-09-02T21:00:30Z</dcterms:modified>
</cp:coreProperties>
</file>